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1" r:id="rId2"/>
    <p:sldId id="302" r:id="rId3"/>
    <p:sldId id="303" r:id="rId4"/>
    <p:sldId id="310" r:id="rId5"/>
    <p:sldId id="257" r:id="rId6"/>
    <p:sldId id="312" r:id="rId7"/>
    <p:sldId id="275" r:id="rId8"/>
    <p:sldId id="267" r:id="rId9"/>
    <p:sldId id="299" r:id="rId10"/>
    <p:sldId id="306" r:id="rId11"/>
    <p:sldId id="268" r:id="rId12"/>
    <p:sldId id="288" r:id="rId13"/>
    <p:sldId id="290" r:id="rId14"/>
    <p:sldId id="286" r:id="rId15"/>
    <p:sldId id="307" r:id="rId16"/>
    <p:sldId id="291" r:id="rId17"/>
    <p:sldId id="304" r:id="rId18"/>
    <p:sldId id="305" r:id="rId19"/>
    <p:sldId id="289" r:id="rId20"/>
    <p:sldId id="308" r:id="rId21"/>
    <p:sldId id="278" r:id="rId22"/>
    <p:sldId id="313" r:id="rId23"/>
    <p:sldId id="281" r:id="rId24"/>
    <p:sldId id="282" r:id="rId25"/>
    <p:sldId id="309" r:id="rId26"/>
    <p:sldId id="311" r:id="rId27"/>
    <p:sldId id="263" r:id="rId28"/>
    <p:sldId id="315" r:id="rId29"/>
    <p:sldId id="316" r:id="rId3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828"/>
    <a:srgbClr val="E9F0FB"/>
    <a:srgbClr val="FFE0D1"/>
    <a:srgbClr val="FFC4A7"/>
    <a:srgbClr val="D23C3C"/>
    <a:srgbClr val="000000"/>
    <a:srgbClr val="465723"/>
    <a:srgbClr val="2E3917"/>
    <a:srgbClr val="9A3836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70" autoAdjust="0"/>
    <p:restoredTop sz="99726" autoAdjust="0"/>
  </p:normalViewPr>
  <p:slideViewPr>
    <p:cSldViewPr>
      <p:cViewPr varScale="1">
        <p:scale>
          <a:sx n="132" d="100"/>
          <a:sy n="132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iko\Documents\My%20Dropbox\WORK_2010\1_Abbreviation\JAMI_Spring2011\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75708917154"/>
          <c:y val="0.0435789058263841"/>
          <c:w val="0.856054384942554"/>
          <c:h val="0.765920884269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'１）文字SVM'!$U$47</c:f>
              <c:strCache>
                <c:ptCount val="1"/>
                <c:pt idx="0">
                  <c:v>形態素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'１）文字SVM'!$V$46:$AC$46</c:f>
              <c:strCache>
                <c:ptCount val="8"/>
                <c:pt idx="0">
                  <c:v>ASA</c:v>
                </c:pt>
                <c:pt idx="1">
                  <c:v>DHA</c:v>
                </c:pt>
                <c:pt idx="2">
                  <c:v>DIC</c:v>
                </c:pt>
                <c:pt idx="3">
                  <c:v>PAN</c:v>
                </c:pt>
                <c:pt idx="4">
                  <c:v>PCI</c:v>
                </c:pt>
                <c:pt idx="5">
                  <c:v>PID</c:v>
                </c:pt>
                <c:pt idx="6">
                  <c:v>PPP</c:v>
                </c:pt>
                <c:pt idx="7">
                  <c:v>SAS</c:v>
                </c:pt>
              </c:strCache>
            </c:strRef>
          </c:cat>
          <c:val>
            <c:numRef>
              <c:f>'１）文字SVM'!$V$47:$AC$47</c:f>
              <c:numCache>
                <c:formatCode>0%</c:formatCode>
                <c:ptCount val="8"/>
                <c:pt idx="0">
                  <c:v>0.905775075987842</c:v>
                </c:pt>
                <c:pt idx="1">
                  <c:v>0.897395002658162</c:v>
                </c:pt>
                <c:pt idx="2">
                  <c:v>0.921768707482993</c:v>
                </c:pt>
                <c:pt idx="3">
                  <c:v>0.815112540192925</c:v>
                </c:pt>
                <c:pt idx="4">
                  <c:v>0.875845113706208</c:v>
                </c:pt>
                <c:pt idx="5">
                  <c:v>0.90795631825273</c:v>
                </c:pt>
                <c:pt idx="6">
                  <c:v>0.914908579465542</c:v>
                </c:pt>
                <c:pt idx="7">
                  <c:v>0.941213653603035</c:v>
                </c:pt>
              </c:numCache>
            </c:numRef>
          </c:val>
        </c:ser>
        <c:ser>
          <c:idx val="1"/>
          <c:order val="1"/>
          <c:tx>
            <c:strRef>
              <c:f>'１）文字SVM'!$U$48</c:f>
              <c:strCache>
                <c:ptCount val="1"/>
                <c:pt idx="0">
                  <c:v>文字</c:v>
                </c:pt>
              </c:strCache>
            </c:strRef>
          </c:tx>
          <c:spPr>
            <a:solidFill>
              <a:srgbClr val="FFC4A7"/>
            </a:solidFill>
          </c:spPr>
          <c:invertIfNegative val="0"/>
          <c:cat>
            <c:strRef>
              <c:f>'１）文字SVM'!$V$46:$AC$46</c:f>
              <c:strCache>
                <c:ptCount val="8"/>
                <c:pt idx="0">
                  <c:v>ASA</c:v>
                </c:pt>
                <c:pt idx="1">
                  <c:v>DHA</c:v>
                </c:pt>
                <c:pt idx="2">
                  <c:v>DIC</c:v>
                </c:pt>
                <c:pt idx="3">
                  <c:v>PAN</c:v>
                </c:pt>
                <c:pt idx="4">
                  <c:v>PCI</c:v>
                </c:pt>
                <c:pt idx="5">
                  <c:v>PID</c:v>
                </c:pt>
                <c:pt idx="6">
                  <c:v>PPP</c:v>
                </c:pt>
                <c:pt idx="7">
                  <c:v>SAS</c:v>
                </c:pt>
              </c:strCache>
            </c:strRef>
          </c:cat>
          <c:val>
            <c:numRef>
              <c:f>'１）文字SVM'!$V$48:$AC$48</c:f>
              <c:numCache>
                <c:formatCode>0%</c:formatCode>
                <c:ptCount val="8"/>
                <c:pt idx="0">
                  <c:v>0.902127659574468</c:v>
                </c:pt>
                <c:pt idx="1">
                  <c:v>0.942052099946837</c:v>
                </c:pt>
                <c:pt idx="2">
                  <c:v>0.948979591836734</c:v>
                </c:pt>
                <c:pt idx="3">
                  <c:v>0.844855305466238</c:v>
                </c:pt>
                <c:pt idx="4">
                  <c:v>0.924400737553781</c:v>
                </c:pt>
                <c:pt idx="5">
                  <c:v>0.946437857514301</c:v>
                </c:pt>
                <c:pt idx="6">
                  <c:v>0.936005625879044</c:v>
                </c:pt>
                <c:pt idx="7">
                  <c:v>0.946902654867256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673928"/>
        <c:axId val="2118767208"/>
      </c:barChart>
      <c:catAx>
        <c:axId val="2118673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118767208"/>
        <c:crosses val="autoZero"/>
        <c:auto val="1"/>
        <c:lblAlgn val="ctr"/>
        <c:lblOffset val="100"/>
        <c:noMultiLvlLbl val="0"/>
      </c:catAx>
      <c:valAx>
        <c:axId val="2118767208"/>
        <c:scaling>
          <c:orientation val="minMax"/>
          <c:min val="0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11867392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3995816502569"/>
          <c:y val="0.913470342375751"/>
          <c:w val="0.328933507897696"/>
          <c:h val="0.0769533070123221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4B18A-F700-4F96-A01D-E92AD8FB2E0E}" type="datetimeFigureOut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B322-3596-4066-89BC-2449447EAD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11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F037F-4C43-4865-8A04-29DBABCA20B1}" type="datetimeFigureOut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52D03-8BCB-425F-BAAB-481E5661BB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55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F241-E292-4E8D-84E4-D63323845E9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F8A8-7339-4DF1-9F55-AE9B5049287A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D8A1-99ED-4995-9850-3CB9EA649B4D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4B29-58AB-4C4C-8D46-67A7E6E5EAFC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0226-755E-4C6E-9699-122D7D67EB77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557A-AAE7-4955-9813-5FD29C77FE20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DEF9-2549-4087-81BF-791EC4BEA723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EB04-FFC4-41A7-A62D-151EF5352263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D2A2-0AB8-4221-8C92-A7805017F39D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A7EF-A092-4561-8FE2-BDCB35E67652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6232-D3E0-4292-9E5B-F03382151B91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4AB4-C073-46F0-81D0-5FD228D8FB48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DA6B-730A-4D74-B2FC-61FCD33871CA}" type="datetime1">
              <a:rPr kumimoji="1" lang="ja-JP" altLang="en-US" smtClean="0"/>
              <a:pPr/>
              <a:t>11/27/11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600" dirty="0" smtClean="0"/>
              <a:t>文脈情報に基づいた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日本語テキストにおける英語略語の自動展開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9144000" cy="1224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dirty="0" smtClean="0"/>
              <a:t>篠原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山田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恵美子</a:t>
            </a:r>
            <a:r>
              <a:rPr lang="en-US" altLang="ja-JP" sz="2000" baseline="30000" dirty="0" smtClean="0"/>
              <a:t>1)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荒牧 英治</a:t>
            </a:r>
            <a:r>
              <a:rPr lang="en-US" altLang="ja-JP" sz="2000" baseline="30000" dirty="0" smtClean="0"/>
              <a:t>2)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杉原 大悟</a:t>
            </a:r>
            <a:r>
              <a:rPr lang="en-US" altLang="ja-JP" sz="2000" baseline="30000" dirty="0" smtClean="0"/>
              <a:t>3)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三浦 康秀</a:t>
            </a:r>
            <a:r>
              <a:rPr lang="en-US" altLang="ja-JP" sz="2000" baseline="30000" dirty="0" smtClean="0"/>
              <a:t>1,3)</a:t>
            </a:r>
            <a:r>
              <a:rPr lang="en-US" altLang="ja-JP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ja-JP" altLang="en-US" sz="2000" dirty="0" smtClean="0"/>
              <a:t>外池 昌嗣</a:t>
            </a:r>
            <a:r>
              <a:rPr lang="en-US" altLang="ja-JP" sz="2000" baseline="30000" dirty="0" smtClean="0"/>
              <a:t>3)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大熊 智子</a:t>
            </a:r>
            <a:r>
              <a:rPr lang="en-US" altLang="ja-JP" sz="2000" baseline="30000" dirty="0" smtClean="0"/>
              <a:t>3)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増市 博</a:t>
            </a:r>
            <a:r>
              <a:rPr lang="en-US" altLang="ja-JP" sz="2000" baseline="30000" dirty="0" smtClean="0"/>
              <a:t>3)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大江 和彦</a:t>
            </a:r>
            <a:r>
              <a:rPr lang="en-US" altLang="ja-JP" sz="2000" baseline="30000" dirty="0" smtClean="0"/>
              <a:t>4)</a:t>
            </a:r>
            <a:endParaRPr kumimoji="1" lang="ja-JP" altLang="en-US" sz="2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0" y="5093568"/>
            <a:ext cx="9144000" cy="114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東京大学医学部附属病院  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東京大学知の構造化センター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富士ゼロックス株式会社 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東京大学大学院医学系研究科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グループ化 141"/>
          <p:cNvGrpSpPr/>
          <p:nvPr/>
        </p:nvGrpSpPr>
        <p:grpSpPr>
          <a:xfrm>
            <a:off x="2194942" y="1844824"/>
            <a:ext cx="4753322" cy="4104456"/>
            <a:chOff x="3059038" y="3789040"/>
            <a:chExt cx="2737098" cy="2233836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3059832" y="6021288"/>
              <a:ext cx="2736304" cy="1588"/>
            </a:xfrm>
            <a:prstGeom prst="straightConnector1">
              <a:avLst/>
            </a:prstGeom>
            <a:ln>
              <a:solidFill>
                <a:schemeClr val="tx1">
                  <a:lumMod val="90000"/>
                  <a:lumOff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矢印コネクタ 6"/>
            <p:cNvCxnSpPr/>
            <p:nvPr/>
          </p:nvCxnSpPr>
          <p:spPr>
            <a:xfrm rot="5400000" flipH="1" flipV="1">
              <a:off x="1942517" y="4905561"/>
              <a:ext cx="2233836" cy="794"/>
            </a:xfrm>
            <a:prstGeom prst="straightConnector1">
              <a:avLst/>
            </a:prstGeom>
            <a:ln>
              <a:solidFill>
                <a:schemeClr val="tx1">
                  <a:lumMod val="90000"/>
                  <a:lumOff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グループ化 70"/>
            <p:cNvGrpSpPr/>
            <p:nvPr/>
          </p:nvGrpSpPr>
          <p:grpSpPr>
            <a:xfrm>
              <a:off x="3347864" y="3861048"/>
              <a:ext cx="2304256" cy="2016224"/>
              <a:chOff x="3635896" y="332656"/>
              <a:chExt cx="2304256" cy="2016224"/>
            </a:xfrm>
          </p:grpSpPr>
          <p:sp>
            <p:nvSpPr>
              <p:cNvPr id="16" name="円/楕円 15"/>
              <p:cNvSpPr/>
              <p:nvPr/>
            </p:nvSpPr>
            <p:spPr>
              <a:xfrm>
                <a:off x="3779912" y="1124744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3779912" y="1268760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3635896" y="1196752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円/楕円 18"/>
              <p:cNvSpPr/>
              <p:nvPr/>
            </p:nvSpPr>
            <p:spPr>
              <a:xfrm>
                <a:off x="3707904" y="98072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円/楕円 19"/>
              <p:cNvSpPr/>
              <p:nvPr/>
            </p:nvSpPr>
            <p:spPr>
              <a:xfrm>
                <a:off x="3707904" y="134076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円/楕円 20"/>
              <p:cNvSpPr/>
              <p:nvPr/>
            </p:nvSpPr>
            <p:spPr>
              <a:xfrm>
                <a:off x="3923928" y="1196752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/>
              <p:cNvSpPr/>
              <p:nvPr/>
            </p:nvSpPr>
            <p:spPr>
              <a:xfrm>
                <a:off x="5076056" y="2132856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5220072" y="1988840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5436096" y="1916832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/>
              <p:cNvSpPr/>
              <p:nvPr/>
            </p:nvSpPr>
            <p:spPr>
              <a:xfrm>
                <a:off x="5220072" y="2204864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円/楕円 25"/>
              <p:cNvSpPr/>
              <p:nvPr/>
            </p:nvSpPr>
            <p:spPr>
              <a:xfrm>
                <a:off x="5076056" y="1916832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/>
              <p:cNvSpPr/>
              <p:nvPr/>
            </p:nvSpPr>
            <p:spPr>
              <a:xfrm>
                <a:off x="5364088" y="2132856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4067944" y="1988840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円/楕円 28"/>
              <p:cNvSpPr/>
              <p:nvPr/>
            </p:nvSpPr>
            <p:spPr>
              <a:xfrm>
                <a:off x="4067944" y="206084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4283968" y="2204864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3995936" y="2276872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4139952" y="2132856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円/楕円 32"/>
              <p:cNvSpPr/>
              <p:nvPr/>
            </p:nvSpPr>
            <p:spPr>
              <a:xfrm>
                <a:off x="4283968" y="1988840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4716016" y="62068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4644008" y="476672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4499992" y="692696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4355976" y="62068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4860032" y="62068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4572000" y="332656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5508104" y="1268760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5580112" y="908720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/楕円 66"/>
              <p:cNvSpPr/>
              <p:nvPr/>
            </p:nvSpPr>
            <p:spPr>
              <a:xfrm>
                <a:off x="5868144" y="1052736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/楕円 67"/>
              <p:cNvSpPr/>
              <p:nvPr/>
            </p:nvSpPr>
            <p:spPr>
              <a:xfrm>
                <a:off x="5652120" y="134076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円/楕円 68"/>
              <p:cNvSpPr/>
              <p:nvPr/>
            </p:nvSpPr>
            <p:spPr>
              <a:xfrm>
                <a:off x="5508104" y="1052736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/楕円 69"/>
              <p:cNvSpPr/>
              <p:nvPr/>
            </p:nvSpPr>
            <p:spPr>
              <a:xfrm>
                <a:off x="5796136" y="1268760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8" name="タイトル 14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似ている文脈はどれか？</a:t>
            </a:r>
            <a:endParaRPr kumimoji="1" lang="ja-JP" altLang="en-US" sz="4000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2267744" y="2924944"/>
            <a:ext cx="4464496" cy="144016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角丸四角形 73"/>
          <p:cNvSpPr/>
          <p:nvPr/>
        </p:nvSpPr>
        <p:spPr>
          <a:xfrm>
            <a:off x="5436096" y="6021288"/>
            <a:ext cx="1634410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血漿鉄消失時間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3563888" y="1484784"/>
            <a:ext cx="1872208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</a:rPr>
              <a:t>原発性免疫不全症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2339752" y="5949280"/>
            <a:ext cx="1512168" cy="2880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フェニンジオン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251520" y="3501008"/>
            <a:ext cx="1872208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骨盤内炎症性疾患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6804248" y="3212976"/>
            <a:ext cx="1584176" cy="2880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椎間板ヘルニア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 rot="5400000">
            <a:off x="1547665" y="3429003"/>
            <a:ext cx="3672409" cy="79208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2267744" y="3933056"/>
            <a:ext cx="3456384" cy="187220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3491880" y="4005064"/>
            <a:ext cx="3096344" cy="187220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rot="16200000" flipH="1">
            <a:off x="3887924" y="3176972"/>
            <a:ext cx="3744416" cy="136815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円/楕円 158"/>
          <p:cNvSpPr/>
          <p:nvPr/>
        </p:nvSpPr>
        <p:spPr>
          <a:xfrm>
            <a:off x="5652120" y="2708920"/>
            <a:ext cx="144016" cy="14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/>
          <p:cNvGrpSpPr/>
          <p:nvPr/>
        </p:nvGrpSpPr>
        <p:grpSpPr>
          <a:xfrm>
            <a:off x="5724128" y="1484784"/>
            <a:ext cx="2484784" cy="584775"/>
            <a:chOff x="4751512" y="1118096"/>
            <a:chExt cx="2484784" cy="584775"/>
          </a:xfrm>
        </p:grpSpPr>
        <p:sp>
          <p:nvSpPr>
            <p:cNvPr id="50" name="正方形/長方形 49"/>
            <p:cNvSpPr/>
            <p:nvPr/>
          </p:nvSpPr>
          <p:spPr>
            <a:xfrm>
              <a:off x="4761344" y="1118096"/>
              <a:ext cx="24029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易感染性，血小板減少が見られ　　　　　の可能性</a:t>
              </a:r>
              <a:endParaRPr lang="ja-JP" altLang="en-US" sz="1600" dirty="0"/>
            </a:p>
          </p:txBody>
        </p:sp>
        <p:sp>
          <p:nvSpPr>
            <p:cNvPr id="51" name="メモ 50"/>
            <p:cNvSpPr/>
            <p:nvPr/>
          </p:nvSpPr>
          <p:spPr>
            <a:xfrm>
              <a:off x="4751512" y="1124744"/>
              <a:ext cx="2484784" cy="576064"/>
            </a:xfrm>
            <a:prstGeom prst="foldedCorner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5465592" y="1393112"/>
              <a:ext cx="504056" cy="252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395536" y="5445224"/>
            <a:ext cx="2016224" cy="338554"/>
            <a:chOff x="395536" y="5445224"/>
            <a:chExt cx="2016224" cy="338554"/>
          </a:xfrm>
        </p:grpSpPr>
        <p:sp>
          <p:nvSpPr>
            <p:cNvPr id="54" name="メモ 53"/>
            <p:cNvSpPr/>
            <p:nvPr/>
          </p:nvSpPr>
          <p:spPr>
            <a:xfrm>
              <a:off x="395536" y="5445224"/>
              <a:ext cx="1944216" cy="324000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67544" y="5445224"/>
              <a:ext cx="19442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術後　　　　　を投与</a:t>
              </a:r>
              <a:endParaRPr lang="ja-JP" altLang="en-US" sz="1600" dirty="0"/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1063271" y="5492659"/>
              <a:ext cx="504056" cy="25200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8" name="直線矢印コネクタ 57"/>
          <p:cNvCxnSpPr/>
          <p:nvPr/>
        </p:nvCxnSpPr>
        <p:spPr>
          <a:xfrm rot="10800000" flipV="1">
            <a:off x="4572000" y="2060848"/>
            <a:ext cx="1080120" cy="216024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54" idx="3"/>
          </p:cNvCxnSpPr>
          <p:nvPr/>
        </p:nvCxnSpPr>
        <p:spPr>
          <a:xfrm flipV="1">
            <a:off x="2339752" y="5589240"/>
            <a:ext cx="936104" cy="17984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グループ化 110"/>
          <p:cNvGrpSpPr/>
          <p:nvPr/>
        </p:nvGrpSpPr>
        <p:grpSpPr>
          <a:xfrm>
            <a:off x="6156176" y="2276872"/>
            <a:ext cx="2160240" cy="360040"/>
            <a:chOff x="6444208" y="2420888"/>
            <a:chExt cx="2160240" cy="360040"/>
          </a:xfrm>
        </p:grpSpPr>
        <p:sp>
          <p:nvSpPr>
            <p:cNvPr id="63" name="メモ 62"/>
            <p:cNvSpPr/>
            <p:nvPr/>
          </p:nvSpPr>
          <p:spPr>
            <a:xfrm>
              <a:off x="6444208" y="2420888"/>
              <a:ext cx="2160240" cy="360040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6444208" y="2420888"/>
              <a:ext cx="21597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solidFill>
                    <a:srgbClr val="C00000"/>
                  </a:solidFill>
                </a:rPr>
                <a:t>PID</a:t>
              </a:r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 </a:t>
              </a:r>
              <a:r>
                <a:rPr kumimoji="1" lang="ja-JP" altLang="en-US" sz="1600" dirty="0" smtClean="0"/>
                <a:t>による坐骨神経痛</a:t>
              </a:r>
              <a:endParaRPr kumimoji="1" lang="ja-JP" altLang="en-US" sz="1600" dirty="0"/>
            </a:p>
          </p:txBody>
        </p:sp>
      </p:grpSp>
      <p:cxnSp>
        <p:nvCxnSpPr>
          <p:cNvPr id="64" name="直線矢印コネクタ 63"/>
          <p:cNvCxnSpPr>
            <a:stCxn id="63" idx="1"/>
            <a:endCxn id="159" idx="7"/>
          </p:cNvCxnSpPr>
          <p:nvPr/>
        </p:nvCxnSpPr>
        <p:spPr>
          <a:xfrm rot="10800000" flipV="1">
            <a:off x="5775046" y="2456891"/>
            <a:ext cx="381131" cy="273119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グループ化 95"/>
          <p:cNvGrpSpPr/>
          <p:nvPr/>
        </p:nvGrpSpPr>
        <p:grpSpPr>
          <a:xfrm>
            <a:off x="6588224" y="5373216"/>
            <a:ext cx="2232250" cy="355535"/>
            <a:chOff x="6588223" y="5572259"/>
            <a:chExt cx="2232250" cy="355535"/>
          </a:xfrm>
        </p:grpSpPr>
        <p:sp>
          <p:nvSpPr>
            <p:cNvPr id="82" name="正方形/長方形 81"/>
            <p:cNvSpPr/>
            <p:nvPr/>
          </p:nvSpPr>
          <p:spPr>
            <a:xfrm>
              <a:off x="6660232" y="5589240"/>
              <a:ext cx="216024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　　　　の短縮が見られた</a:t>
              </a:r>
              <a:endParaRPr lang="ja-JP" altLang="en-US" sz="1600" dirty="0"/>
            </a:p>
          </p:txBody>
        </p:sp>
        <p:sp>
          <p:nvSpPr>
            <p:cNvPr id="83" name="メモ 82"/>
            <p:cNvSpPr/>
            <p:nvPr/>
          </p:nvSpPr>
          <p:spPr>
            <a:xfrm>
              <a:off x="6588223" y="5572259"/>
              <a:ext cx="2232250" cy="324000"/>
            </a:xfrm>
            <a:prstGeom prst="foldedCorner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4" name="角丸四角形 83"/>
            <p:cNvSpPr/>
            <p:nvPr/>
          </p:nvSpPr>
          <p:spPr>
            <a:xfrm>
              <a:off x="6751904" y="5620098"/>
              <a:ext cx="504056" cy="252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6695728" y="3789040"/>
            <a:ext cx="2448272" cy="594607"/>
            <a:chOff x="-900608" y="2492896"/>
            <a:chExt cx="2448272" cy="594607"/>
          </a:xfrm>
        </p:grpSpPr>
        <p:sp>
          <p:nvSpPr>
            <p:cNvPr id="89" name="メモ 88"/>
            <p:cNvSpPr/>
            <p:nvPr/>
          </p:nvSpPr>
          <p:spPr>
            <a:xfrm>
              <a:off x="-900608" y="2492896"/>
              <a:ext cx="2304256" cy="576064"/>
            </a:xfrm>
            <a:prstGeom prst="foldedCorner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-828600" y="2502728"/>
              <a:ext cx="237626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　　　　では神経根圧迫により下肢痛が生じる</a:t>
              </a:r>
              <a:endParaRPr lang="ja-JP" altLang="en-US" sz="1600" dirty="0"/>
            </a:p>
          </p:txBody>
        </p:sp>
        <p:sp>
          <p:nvSpPr>
            <p:cNvPr id="91" name="角丸四角形 90"/>
            <p:cNvSpPr/>
            <p:nvPr/>
          </p:nvSpPr>
          <p:spPr>
            <a:xfrm>
              <a:off x="-756592" y="2535408"/>
              <a:ext cx="504056" cy="2520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323528" y="2420888"/>
            <a:ext cx="2088232" cy="584775"/>
            <a:chOff x="323528" y="2420888"/>
            <a:chExt cx="2088232" cy="584775"/>
          </a:xfrm>
        </p:grpSpPr>
        <p:sp>
          <p:nvSpPr>
            <p:cNvPr id="94" name="メモ 93"/>
            <p:cNvSpPr/>
            <p:nvPr/>
          </p:nvSpPr>
          <p:spPr>
            <a:xfrm>
              <a:off x="323528" y="2420888"/>
              <a:ext cx="2016224" cy="576064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323528" y="2420888"/>
              <a:ext cx="208823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排尿障害があり　　　　　が疑われた</a:t>
              </a:r>
              <a:endParaRPr lang="ja-JP" altLang="en-US" sz="1600" dirty="0"/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1763688" y="2463400"/>
              <a:ext cx="504056" cy="252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1" name="直線矢印コネクタ 100"/>
          <p:cNvCxnSpPr/>
          <p:nvPr/>
        </p:nvCxnSpPr>
        <p:spPr>
          <a:xfrm>
            <a:off x="2339752" y="2942928"/>
            <a:ext cx="432048" cy="198040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89" idx="1"/>
          </p:cNvCxnSpPr>
          <p:nvPr/>
        </p:nvCxnSpPr>
        <p:spPr>
          <a:xfrm rot="10800000">
            <a:off x="6300192" y="3933056"/>
            <a:ext cx="395536" cy="144016"/>
          </a:xfrm>
          <a:prstGeom prst="straightConnector1">
            <a:avLst/>
          </a:prstGeom>
          <a:ln w="57150">
            <a:solidFill>
              <a:schemeClr val="accent4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>
            <a:stCxn id="83" idx="1"/>
          </p:cNvCxnSpPr>
          <p:nvPr/>
        </p:nvCxnSpPr>
        <p:spPr>
          <a:xfrm rot="10800000">
            <a:off x="5868144" y="5373216"/>
            <a:ext cx="720080" cy="1620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 rot="16200000" flipV="1">
            <a:off x="4588550" y="2996952"/>
            <a:ext cx="1080120" cy="7200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/>
          <p:cNvSpPr txBox="1"/>
          <p:nvPr/>
        </p:nvSpPr>
        <p:spPr>
          <a:xfrm>
            <a:off x="4876582" y="213285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+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948590" y="35010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</a:rPr>
              <a:t>－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771800" y="1340768"/>
            <a:ext cx="648072" cy="432048"/>
          </a:xfrm>
          <a:prstGeom prst="wedgeEllipseCallout">
            <a:avLst>
              <a:gd name="adj1" fmla="val 57063"/>
              <a:gd name="adj2" fmla="val 3793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0" rIns="0" rtlCol="0" anchor="ctr" anchorCtr="0"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</a:rPr>
              <a:t>+0.2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1043608" y="4005064"/>
            <a:ext cx="648072" cy="432048"/>
          </a:xfrm>
          <a:prstGeom prst="wedgeEllipseCallout">
            <a:avLst>
              <a:gd name="adj1" fmla="val 30755"/>
              <a:gd name="adj2" fmla="val -7229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rIns="0" rtlCol="0" anchor="ctr" anchorCtr="0"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</a:rPr>
              <a:t>-3.2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7164288" y="6237312"/>
            <a:ext cx="648072" cy="432048"/>
          </a:xfrm>
          <a:prstGeom prst="wedgeEllipseCallout">
            <a:avLst>
              <a:gd name="adj1" fmla="val -50522"/>
              <a:gd name="adj2" fmla="val -445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rIns="0" rtlCol="0" anchor="ctr" anchorCtr="0"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</a:rPr>
              <a:t>-5.4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403648" y="6021288"/>
            <a:ext cx="648072" cy="432048"/>
          </a:xfrm>
          <a:prstGeom prst="wedgeEllipseCallout">
            <a:avLst>
              <a:gd name="adj1" fmla="val 58239"/>
              <a:gd name="adj2" fmla="val -1812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rIns="0" rtlCol="0" anchor="ctr" anchorCtr="0"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</a:rPr>
              <a:t>-4.3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7452320" y="2708920"/>
            <a:ext cx="648072" cy="432048"/>
          </a:xfrm>
          <a:prstGeom prst="wedgeEllipseCallout">
            <a:avLst>
              <a:gd name="adj1" fmla="val -50522"/>
              <a:gd name="adj2" fmla="val 3478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0" rIns="0" rtlCol="0" anchor="ctr" anchorCtr="0">
            <a:no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</a:rPr>
              <a:t>+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0.8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143" name="直線コネクタ 142"/>
          <p:cNvCxnSpPr/>
          <p:nvPr/>
        </p:nvCxnSpPr>
        <p:spPr>
          <a:xfrm rot="10800000">
            <a:off x="3707906" y="2382790"/>
            <a:ext cx="1944214" cy="360039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 rot="5400000">
            <a:off x="3923929" y="3429001"/>
            <a:ext cx="2304254" cy="115212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 animBg="1"/>
      <p:bldP spid="159" grpId="0" animBg="1"/>
      <p:bldP spid="130" grpId="0"/>
      <p:bldP spid="130" grpId="1"/>
      <p:bldP spid="131" grpId="0"/>
      <p:bldP spid="131" grpId="1"/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899592" y="1340768"/>
            <a:ext cx="2880320" cy="2304256"/>
          </a:xfrm>
          <a:prstGeom prst="roundRect">
            <a:avLst>
              <a:gd name="adj" fmla="val 856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5818" y="274638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略語の使用事例の収集</a:t>
            </a:r>
            <a:endParaRPr kumimoji="1" lang="ja-JP" altLang="en-US" sz="4000" dirty="0"/>
          </a:p>
        </p:txBody>
      </p:sp>
      <p:sp>
        <p:nvSpPr>
          <p:cNvPr id="20" name="曲折矢印 19"/>
          <p:cNvSpPr/>
          <p:nvPr/>
        </p:nvSpPr>
        <p:spPr>
          <a:xfrm rot="5400000">
            <a:off x="4278822" y="2210014"/>
            <a:ext cx="1018403" cy="2448272"/>
          </a:xfrm>
          <a:prstGeom prst="bentArrow">
            <a:avLst>
              <a:gd name="adj1" fmla="val 12990"/>
              <a:gd name="adj2" fmla="val 21790"/>
              <a:gd name="adj3" fmla="val 25000"/>
              <a:gd name="adj4" fmla="val 4375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4008" y="2564904"/>
            <a:ext cx="599831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</a:rPr>
              <a:t>検索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pic>
        <p:nvPicPr>
          <p:cNvPr id="20484" name="Picture 4" descr="web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196752"/>
            <a:ext cx="2438400" cy="2438400"/>
          </a:xfrm>
          <a:prstGeom prst="rect">
            <a:avLst/>
          </a:prstGeom>
          <a:noFill/>
        </p:spPr>
      </p:pic>
      <p:sp>
        <p:nvSpPr>
          <p:cNvPr id="21" name="テキスト ボックス 20"/>
          <p:cNvSpPr txBox="1"/>
          <p:nvPr/>
        </p:nvSpPr>
        <p:spPr>
          <a:xfrm>
            <a:off x="5652120" y="2348880"/>
            <a:ext cx="1311564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インターネット</a:t>
            </a:r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1547705" y="2492896"/>
            <a:ext cx="1872208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血漿鉄消失時間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547664" y="2852936"/>
            <a:ext cx="1871839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</a:rPr>
              <a:t>原発性免疫不全症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547705" y="2132856"/>
            <a:ext cx="1872208" cy="2880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フェニンジオン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547664" y="1772816"/>
            <a:ext cx="1871839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骨盤内炎症性疾患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548074" y="3212976"/>
            <a:ext cx="1871839" cy="2880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椎間板ヘルニア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971600" y="1412776"/>
            <a:ext cx="720080" cy="288032"/>
          </a:xfrm>
          <a:prstGeom prst="roundRect">
            <a:avLst/>
          </a:prstGeom>
          <a:noFill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u="sng" dirty="0" smtClean="0">
                <a:solidFill>
                  <a:srgbClr val="C00000"/>
                </a:solidFill>
              </a:rPr>
              <a:t>PID</a:t>
            </a:r>
            <a:endParaRPr lang="ja-JP" altLang="en-US" b="1" u="sng" dirty="0">
              <a:solidFill>
                <a:srgbClr val="C00000"/>
              </a:solidFill>
            </a:endParaRPr>
          </a:p>
        </p:txBody>
      </p:sp>
      <p:cxnSp>
        <p:nvCxnSpPr>
          <p:cNvPr id="35" name="図形 34"/>
          <p:cNvCxnSpPr>
            <a:stCxn id="34" idx="2"/>
            <a:endCxn id="32" idx="1"/>
          </p:cNvCxnSpPr>
          <p:nvPr/>
        </p:nvCxnSpPr>
        <p:spPr>
          <a:xfrm rot="16200000" flipH="1">
            <a:off x="1331640" y="1700808"/>
            <a:ext cx="216024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図形 35"/>
          <p:cNvCxnSpPr>
            <a:stCxn id="34" idx="2"/>
            <a:endCxn id="31" idx="1"/>
          </p:cNvCxnSpPr>
          <p:nvPr/>
        </p:nvCxnSpPr>
        <p:spPr>
          <a:xfrm rot="16200000" flipH="1">
            <a:off x="1151640" y="1880807"/>
            <a:ext cx="576064" cy="2160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図形 36"/>
          <p:cNvCxnSpPr>
            <a:stCxn id="34" idx="2"/>
            <a:endCxn id="29" idx="1"/>
          </p:cNvCxnSpPr>
          <p:nvPr/>
        </p:nvCxnSpPr>
        <p:spPr>
          <a:xfrm rot="16200000" flipH="1">
            <a:off x="971620" y="2060827"/>
            <a:ext cx="936104" cy="2160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34" idx="2"/>
            <a:endCxn id="30" idx="1"/>
          </p:cNvCxnSpPr>
          <p:nvPr/>
        </p:nvCxnSpPr>
        <p:spPr>
          <a:xfrm rot="16200000" flipH="1">
            <a:off x="791580" y="2240868"/>
            <a:ext cx="1296144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図形 38"/>
          <p:cNvCxnSpPr>
            <a:stCxn id="34" idx="2"/>
            <a:endCxn id="33" idx="1"/>
          </p:cNvCxnSpPr>
          <p:nvPr/>
        </p:nvCxnSpPr>
        <p:spPr>
          <a:xfrm rot="16200000" flipH="1">
            <a:off x="611765" y="2420683"/>
            <a:ext cx="1656184" cy="21643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グループ化 48"/>
          <p:cNvGrpSpPr/>
          <p:nvPr/>
        </p:nvGrpSpPr>
        <p:grpSpPr>
          <a:xfrm>
            <a:off x="1619672" y="3962552"/>
            <a:ext cx="6408712" cy="432048"/>
            <a:chOff x="1619672" y="3962552"/>
            <a:chExt cx="6408712" cy="432048"/>
          </a:xfrm>
        </p:grpSpPr>
        <p:sp>
          <p:nvSpPr>
            <p:cNvPr id="41" name="正方形/長方形 40"/>
            <p:cNvSpPr/>
            <p:nvPr/>
          </p:nvSpPr>
          <p:spPr>
            <a:xfrm>
              <a:off x="1619672" y="4005065"/>
              <a:ext cx="640871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 smtClean="0"/>
                <a:t>易感染性，血小板減少が見られ　　　　　　　　　　　　　　の可能性</a:t>
              </a:r>
              <a:endParaRPr lang="ja-JP" altLang="en-US" dirty="0"/>
            </a:p>
          </p:txBody>
        </p:sp>
        <p:sp>
          <p:nvSpPr>
            <p:cNvPr id="42" name="メモ 41"/>
            <p:cNvSpPr/>
            <p:nvPr/>
          </p:nvSpPr>
          <p:spPr>
            <a:xfrm>
              <a:off x="1619672" y="3962552"/>
              <a:ext cx="6408712" cy="432048"/>
            </a:xfrm>
            <a:prstGeom prst="foldedCorner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4848616" y="4060760"/>
              <a:ext cx="1955632" cy="252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原発性免疫不全症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899592" y="5332071"/>
            <a:ext cx="7411284" cy="1238446"/>
            <a:chOff x="899592" y="5332071"/>
            <a:chExt cx="7411284" cy="1238446"/>
          </a:xfrm>
        </p:grpSpPr>
        <p:grpSp>
          <p:nvGrpSpPr>
            <p:cNvPr id="4" name="グループ化 24"/>
            <p:cNvGrpSpPr/>
            <p:nvPr/>
          </p:nvGrpSpPr>
          <p:grpSpPr>
            <a:xfrm>
              <a:off x="899592" y="5332071"/>
              <a:ext cx="7411284" cy="1238446"/>
              <a:chOff x="1720280" y="7464896"/>
              <a:chExt cx="9865096" cy="1733824"/>
            </a:xfrm>
          </p:grpSpPr>
          <p:sp>
            <p:nvSpPr>
              <p:cNvPr id="23" name="角丸四角形 22"/>
              <p:cNvSpPr/>
              <p:nvPr/>
            </p:nvSpPr>
            <p:spPr>
              <a:xfrm>
                <a:off x="2368352" y="7464896"/>
                <a:ext cx="9217024" cy="13681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1">
                    <a:lumMod val="9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1720280" y="8617023"/>
                <a:ext cx="4608512" cy="581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100" b="1" dirty="0" smtClean="0"/>
                  <a:t>略語の使用事例</a:t>
                </a:r>
                <a:r>
                  <a:rPr kumimoji="1" lang="ja-JP" altLang="en-US" dirty="0" smtClean="0"/>
                  <a:t>（とする）</a:t>
                </a:r>
                <a:endParaRPr lang="ja-JP" altLang="en-US" sz="2100" dirty="0"/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>
              <a:off x="1619672" y="5589240"/>
              <a:ext cx="6408712" cy="432048"/>
              <a:chOff x="2195736" y="6425952"/>
              <a:chExt cx="6408712" cy="432048"/>
            </a:xfrm>
          </p:grpSpPr>
          <p:sp>
            <p:nvSpPr>
              <p:cNvPr id="52" name="メモ 51"/>
              <p:cNvSpPr/>
              <p:nvPr/>
            </p:nvSpPr>
            <p:spPr>
              <a:xfrm>
                <a:off x="2195736" y="6425952"/>
                <a:ext cx="6408712" cy="432048"/>
              </a:xfrm>
              <a:prstGeom prst="foldedCorner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2195736" y="6468465"/>
                <a:ext cx="640871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 smtClean="0"/>
                  <a:t>易感染性，血小板減少が見られ　　　　　　　　　　　　　　の可能性</a:t>
                </a:r>
                <a:endParaRPr lang="ja-JP" altLang="en-US" dirty="0"/>
              </a:p>
            </p:txBody>
          </p:sp>
          <p:sp>
            <p:nvSpPr>
              <p:cNvPr id="53" name="角丸四角形 52"/>
              <p:cNvSpPr/>
              <p:nvPr/>
            </p:nvSpPr>
            <p:spPr>
              <a:xfrm>
                <a:off x="5424680" y="6524160"/>
                <a:ext cx="1955632" cy="2520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PID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2" name="下矢印 21"/>
          <p:cNvSpPr/>
          <p:nvPr/>
        </p:nvSpPr>
        <p:spPr>
          <a:xfrm>
            <a:off x="5508104" y="4509121"/>
            <a:ext cx="545204" cy="792088"/>
          </a:xfrm>
          <a:prstGeom prst="downArrow">
            <a:avLst>
              <a:gd name="adj1" fmla="val 47755"/>
              <a:gd name="adj2" fmla="val 5000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79712" y="4653136"/>
            <a:ext cx="5709206" cy="41147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仮定「略語とフルスペルは同じ文脈で使われる」</a:t>
            </a:r>
            <a:endParaRPr lang="ja-JP" altLang="en-US" sz="2400" dirty="0">
              <a:solidFill>
                <a:schemeClr val="tx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/>
      <p:bldP spid="2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角丸四角形 46"/>
          <p:cNvSpPr/>
          <p:nvPr/>
        </p:nvSpPr>
        <p:spPr>
          <a:xfrm>
            <a:off x="251520" y="3645024"/>
            <a:ext cx="8496944" cy="2736304"/>
          </a:xfrm>
          <a:prstGeom prst="roundRect">
            <a:avLst>
              <a:gd name="adj" fmla="val 711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4427984" y="1556792"/>
            <a:ext cx="4248472" cy="1944216"/>
          </a:xfrm>
          <a:prstGeom prst="roundRect">
            <a:avLst>
              <a:gd name="adj" fmla="val 815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251520" y="1556792"/>
            <a:ext cx="4032448" cy="1944216"/>
          </a:xfrm>
          <a:prstGeom prst="roundRect">
            <a:avLst>
              <a:gd name="adj" fmla="val 1152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評価実験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3568" y="1600200"/>
            <a:ext cx="39707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400" dirty="0" smtClean="0"/>
              <a:t>略語</a:t>
            </a:r>
            <a:r>
              <a:rPr kumimoji="1" lang="en-US" altLang="ja-JP" sz="2400" dirty="0" smtClean="0"/>
              <a:t>8</a:t>
            </a:r>
            <a:r>
              <a:rPr kumimoji="1" lang="ja-JP" altLang="en-US" sz="2400" dirty="0" smtClean="0"/>
              <a:t>語</a:t>
            </a:r>
            <a:endParaRPr kumimoji="1"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kumimoji="1" lang="ja-JP" altLang="en-US" sz="2000" dirty="0" smtClean="0"/>
              <a:t>展開語全て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5</a:t>
            </a:r>
            <a:r>
              <a:rPr lang="ja-JP" altLang="en-US" sz="2000" dirty="0" smtClean="0"/>
              <a:t>文字以上</a:t>
            </a:r>
            <a:endParaRPr lang="en-US" altLang="ja-JP" sz="2000" dirty="0" smtClean="0"/>
          </a:p>
          <a:p>
            <a:pPr lvl="1"/>
            <a:r>
              <a:rPr lang="ja-JP" altLang="en-US" sz="1800" dirty="0" smtClean="0"/>
              <a:t>曖昧性の回避</a:t>
            </a:r>
            <a:endParaRPr lang="en-US" altLang="ja-JP" sz="1800" dirty="0" smtClean="0"/>
          </a:p>
          <a:p>
            <a:pPr lvl="3">
              <a:buNone/>
            </a:pPr>
            <a:endParaRPr lang="en-US" altLang="ja-JP" sz="1600" dirty="0" smtClean="0"/>
          </a:p>
          <a:p>
            <a:pPr lvl="3">
              <a:buNone/>
            </a:pPr>
            <a:endParaRPr lang="en-US" altLang="ja-JP" sz="1600" dirty="0" smtClean="0"/>
          </a:p>
          <a:p>
            <a:pPr lvl="3">
              <a:buNone/>
            </a:pPr>
            <a:r>
              <a:rPr lang="en-US" altLang="ja-JP" sz="1600" dirty="0" smtClean="0"/>
              <a:t>	</a:t>
            </a:r>
            <a:endParaRPr lang="en-US" altLang="ja-JP" sz="2200" dirty="0" smtClean="0"/>
          </a:p>
          <a:p>
            <a:pPr lvl="3"/>
            <a:endParaRPr lang="en-US" altLang="ja-JP" sz="1200" dirty="0" smtClean="0"/>
          </a:p>
          <a:p>
            <a:pPr>
              <a:buNone/>
            </a:pPr>
            <a:r>
              <a:rPr lang="ja-JP" altLang="en-US" sz="2400" dirty="0" smtClean="0"/>
              <a:t>精度評価（正解率）</a:t>
            </a:r>
            <a:endParaRPr kumimoji="1"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ja-JP" altLang="en-US" sz="2000" dirty="0" smtClean="0"/>
              <a:t>略語ごとに</a:t>
            </a:r>
            <a:r>
              <a:rPr lang="en-US" altLang="ja-JP" sz="2000" dirty="0" smtClean="0"/>
              <a:t>5</a:t>
            </a:r>
            <a:r>
              <a:rPr lang="ja-JP" altLang="en-US" sz="2000" dirty="0" smtClean="0"/>
              <a:t>分割交差検定</a:t>
            </a:r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323370" y="5541393"/>
            <a:ext cx="462908" cy="1028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23370" y="5387090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323370" y="5232787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323370" y="5078484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323370" y="4924181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403490" y="5541393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403490" y="5387090"/>
            <a:ext cx="462908" cy="1028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403490" y="5232787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403490" y="5078484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403490" y="4924181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483610" y="5541393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483610" y="5387090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483610" y="5232787"/>
            <a:ext cx="462908" cy="1028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483610" y="5078484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483610" y="4924181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563730" y="5541393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563730" y="5387090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563730" y="5232787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563730" y="5078484"/>
            <a:ext cx="462908" cy="1028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563730" y="4924181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560893" y="5541393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7560893" y="5387090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560893" y="5232787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560893" y="5078484"/>
            <a:ext cx="462908" cy="10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560893" y="4924181"/>
            <a:ext cx="462908" cy="1028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09255" y="5057911"/>
            <a:ext cx="753719" cy="315305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/>
                </a:solidFill>
              </a:rPr>
              <a:t>学習用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31" name="左中かっこ 30"/>
          <p:cNvSpPr/>
          <p:nvPr/>
        </p:nvSpPr>
        <p:spPr>
          <a:xfrm>
            <a:off x="3173944" y="4913895"/>
            <a:ext cx="132938" cy="5657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09255" y="5417951"/>
            <a:ext cx="753719" cy="315305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sz="1600" dirty="0" smtClean="0">
                <a:solidFill>
                  <a:schemeClr val="accent2"/>
                </a:solidFill>
              </a:rPr>
              <a:t>評価</a:t>
            </a:r>
            <a:r>
              <a:rPr kumimoji="1" lang="ja-JP" altLang="en-US" sz="1600" dirty="0" smtClean="0">
                <a:solidFill>
                  <a:schemeClr val="accent2"/>
                </a:solidFill>
              </a:rPr>
              <a:t>用</a:t>
            </a:r>
            <a:endParaRPr kumimoji="1" lang="ja-JP" altLang="en-US" sz="1600" dirty="0">
              <a:solidFill>
                <a:schemeClr val="accent2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745670" y="5449849"/>
            <a:ext cx="676775" cy="284528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2">
                    <a:lumMod val="75000"/>
                  </a:schemeClr>
                </a:solidFill>
              </a:rPr>
              <a:t>精度①</a:t>
            </a:r>
            <a:endParaRPr kumimoji="1" lang="ja-JP" alt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左中かっこ 33"/>
          <p:cNvSpPr/>
          <p:nvPr/>
        </p:nvSpPr>
        <p:spPr>
          <a:xfrm rot="16200000">
            <a:off x="5633847" y="3456565"/>
            <a:ext cx="150827" cy="4937692"/>
          </a:xfrm>
          <a:prstGeom prst="leftBrac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00950" y="6066023"/>
            <a:ext cx="958904" cy="315305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平均精度</a:t>
            </a:r>
            <a:endParaRPr kumimoji="1" lang="ja-JP" altLang="en-US" sz="1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99592" y="4797152"/>
            <a:ext cx="462908" cy="10353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lIns="68415" tIns="34208" rIns="68415" bIns="34208" rtlCol="0" anchor="ctr"/>
          <a:lstStyle/>
          <a:p>
            <a:pPr algn="ctr"/>
            <a:r>
              <a:rPr lang="ja-JP" altLang="en-US" sz="1400" dirty="0" smtClean="0"/>
              <a:t>実験データ</a:t>
            </a:r>
            <a:endParaRPr lang="ja-JP" altLang="en-US" sz="1400" dirty="0"/>
          </a:p>
        </p:txBody>
      </p:sp>
      <p:sp>
        <p:nvSpPr>
          <p:cNvPr id="37" name="右矢印 36"/>
          <p:cNvSpPr/>
          <p:nvPr/>
        </p:nvSpPr>
        <p:spPr>
          <a:xfrm>
            <a:off x="1578690" y="5027050"/>
            <a:ext cx="822949" cy="56577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45159" y="5174715"/>
            <a:ext cx="575787" cy="269139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en-US" altLang="ja-JP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5</a:t>
            </a:r>
            <a:r>
              <a:rPr lang="ja-JP" altLang="en-US" sz="13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分割</a:t>
            </a:r>
            <a:endParaRPr lang="ja-JP" altLang="en-US" sz="13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835668" y="5295200"/>
            <a:ext cx="676775" cy="284528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2">
                    <a:lumMod val="75000"/>
                  </a:schemeClr>
                </a:solidFill>
              </a:rPr>
              <a:t>精度②</a:t>
            </a:r>
            <a:endParaRPr kumimoji="1" lang="ja-JP" alt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99171" y="5129918"/>
            <a:ext cx="676775" cy="284528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2">
                    <a:lumMod val="75000"/>
                  </a:schemeClr>
                </a:solidFill>
              </a:rPr>
              <a:t>精度③</a:t>
            </a:r>
            <a:endParaRPr kumimoji="1" lang="ja-JP" alt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002648" y="4985902"/>
            <a:ext cx="676775" cy="284528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2">
                    <a:lumMod val="75000"/>
                  </a:schemeClr>
                </a:solidFill>
              </a:rPr>
              <a:t>精度④</a:t>
            </a:r>
            <a:endParaRPr kumimoji="1" lang="ja-JP" alt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999681" y="4841886"/>
            <a:ext cx="676775" cy="284528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2">
                    <a:lumMod val="75000"/>
                  </a:schemeClr>
                </a:solidFill>
              </a:rPr>
              <a:t>精度⑤</a:t>
            </a:r>
            <a:endParaRPr kumimoji="1" lang="ja-JP" alt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コンテンツ プレースホルダ 2"/>
          <p:cNvSpPr txBox="1">
            <a:spLocks/>
          </p:cNvSpPr>
          <p:nvPr/>
        </p:nvSpPr>
        <p:spPr>
          <a:xfrm>
            <a:off x="4570984" y="1608704"/>
            <a:ext cx="4393504" cy="2252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実験データ（略語の使用事例）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用途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SVM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の学習</a:t>
            </a: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略語展開の精度評価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インターネットから収集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23528" y="116631"/>
          <a:ext cx="4038054" cy="65931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6469"/>
                <a:gridCol w="3231585"/>
              </a:tblGrid>
              <a:tr h="3017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/>
                        <a:t>略語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/>
                        <a:t>展開語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0174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ASA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アセチルサリチル酸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能動全身性アナフィラキシー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抗平滑筋抗体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/>
                        <a:t>アルギニノコハク酸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アスピリン喘息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DHA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デヒドロアスコルビン酸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デヒドロ酢酸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デヒドロエピアンドロステロン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/>
                        <a:t>ジヒドロキシアデニン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ドコサヘキサエン酸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DIC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アジピオドンメグルミン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播種性血管内凝固症候群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u="none" strike="noStrike" dirty="0"/>
                        <a:t>点滴静注胆道造影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u="none" strike="noStrike" dirty="0"/>
                        <a:t>点滴静注胆嚢胆管造影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u="none" strike="noStrike" dirty="0"/>
                        <a:t>点滴静注胆嚢造影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PAN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結節性動脈周囲炎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周期交代性眼振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ポリアクリロニトリル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結節性多発性動脈炎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1748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ピューロマイシン腎症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4788024" y="116632"/>
          <a:ext cx="4032448" cy="69243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07447"/>
                <a:gridCol w="3325001"/>
              </a:tblGrid>
              <a:tr h="3031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PCI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経皮的冠動脈インターベンション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末梢循環障害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腸管嚢胞様気腫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予防的全脳照射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プロテイン</a:t>
                      </a:r>
                      <a:r>
                        <a:rPr lang="en-US" altLang="ja-JP" sz="1800" u="none" strike="noStrike" dirty="0"/>
                        <a:t>C</a:t>
                      </a:r>
                      <a:r>
                        <a:rPr lang="ja-JP" altLang="en-US" sz="1800" u="none" strike="noStrike" dirty="0"/>
                        <a:t>インヒビター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PID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骨盤内炎症性</a:t>
                      </a:r>
                      <a:r>
                        <a:rPr lang="ja-JP" altLang="en-US" sz="1800" u="none" strike="noStrike" dirty="0" smtClean="0"/>
                        <a:t>疾患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フェニンジオン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血漿鉄消失時間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原発性免疫不全症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椎間板ヘルニア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PPP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口蓋咽頭形成術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膵ポリペプチド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五炭糖リン酸回路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前脛骨部色素斑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乏血小板血漿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汚染者負担の原則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掌蹠膿疱症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SAS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u="none" strike="noStrike" dirty="0"/>
                        <a:t>左室流出路狭窄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睡眠時無呼吸症候群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 err="1"/>
                        <a:t>くも</a:t>
                      </a:r>
                      <a:r>
                        <a:rPr lang="ja-JP" altLang="en-US" sz="1800" u="none" strike="noStrike" dirty="0"/>
                        <a:t>膜下腔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大動脈弁上部狭窄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交感神経アドレナリン系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5085184"/>
            <a:ext cx="494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Topic 1.</a:t>
            </a:r>
            <a:r>
              <a:rPr kumimoji="1" lang="ja-JP" altLang="en-US" sz="2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文字に基づく略語展開</a:t>
            </a:r>
            <a:endParaRPr kumimoji="1" lang="ja-JP" altLang="en-US" sz="2800" dirty="0">
              <a:solidFill>
                <a:schemeClr val="bg1">
                  <a:lumMod val="5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971600" y="5589240"/>
            <a:ext cx="525658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/>
              <a:t>再び：文</a:t>
            </a:r>
            <a:r>
              <a:rPr kumimoji="1" lang="ja-JP" altLang="en-US" sz="4000" dirty="0" smtClean="0"/>
              <a:t>→数値ベクトル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131840" y="1700808"/>
          <a:ext cx="5261729" cy="1285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排尿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障害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経過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短縮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疑う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ある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たまる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3131840" y="3645024"/>
          <a:ext cx="526172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39552" y="471585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術後</a:t>
            </a:r>
            <a:r>
              <a:rPr lang="en-US" altLang="ja-JP" dirty="0" smtClean="0">
                <a:solidFill>
                  <a:schemeClr val="accent2"/>
                </a:solidFill>
              </a:rPr>
              <a:t>PID</a:t>
            </a:r>
            <a:r>
              <a:rPr lang="ja-JP" altLang="en-US" dirty="0" smtClean="0"/>
              <a:t>を投与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35896" y="4067780"/>
            <a:ext cx="381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=</a:t>
            </a:r>
            <a:r>
              <a:rPr kumimoji="1" lang="en-US" altLang="ja-JP" dirty="0" smtClean="0"/>
              <a:t>(1, 1, 0, </a:t>
            </a:r>
            <a:r>
              <a:rPr lang="en-US" altLang="ja-JP" dirty="0" smtClean="0"/>
              <a:t>0</a:t>
            </a:r>
            <a:r>
              <a:rPr kumimoji="1" lang="en-US" altLang="ja-JP" dirty="0" smtClean="0"/>
              <a:t>, 0, 0, 0, 1, 1, 0, …)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39552" y="3501008"/>
            <a:ext cx="18722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dirty="0" smtClean="0"/>
              <a:t>排尿障害があり</a:t>
            </a:r>
            <a:r>
              <a:rPr lang="en-US" altLang="ja-JP" dirty="0" smtClean="0">
                <a:solidFill>
                  <a:schemeClr val="accent2"/>
                </a:solidFill>
              </a:rPr>
              <a:t>PID</a:t>
            </a:r>
            <a:r>
              <a:rPr lang="ja-JP" altLang="en-US" dirty="0" smtClean="0"/>
              <a:t>が疑われた</a:t>
            </a:r>
            <a:endParaRPr lang="ja-JP" altLang="en-US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3131840" y="4705052"/>
          <a:ext cx="526172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3635896" y="5147900"/>
            <a:ext cx="381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=</a:t>
            </a:r>
            <a:r>
              <a:rPr kumimoji="1" lang="en-US" altLang="ja-JP" dirty="0" smtClean="0"/>
              <a:t>(0, </a:t>
            </a:r>
            <a:r>
              <a:rPr lang="en-US" altLang="ja-JP" dirty="0" smtClean="0"/>
              <a:t>0</a:t>
            </a:r>
            <a:r>
              <a:rPr kumimoji="1" lang="en-US" altLang="ja-JP" dirty="0" smtClean="0"/>
              <a:t>, </a:t>
            </a:r>
            <a:r>
              <a:rPr lang="en-US" altLang="ja-JP" dirty="0" smtClean="0"/>
              <a:t>1</a:t>
            </a:r>
            <a:r>
              <a:rPr kumimoji="1" lang="en-US" altLang="ja-JP" dirty="0" smtClean="0"/>
              <a:t>, 1, 0, 0, 0, 0, </a:t>
            </a:r>
            <a:r>
              <a:rPr lang="en-US" altLang="ja-JP" dirty="0" smtClean="0"/>
              <a:t>0</a:t>
            </a:r>
            <a:r>
              <a:rPr kumimoji="1" lang="en-US" altLang="ja-JP" dirty="0" smtClean="0"/>
              <a:t>, 0, …)</a:t>
            </a:r>
            <a:endParaRPr kumimoji="1" lang="ja-JP" altLang="en-US" dirty="0"/>
          </a:p>
        </p:txBody>
      </p:sp>
      <p:sp>
        <p:nvSpPr>
          <p:cNvPr id="20" name="右矢印 19"/>
          <p:cNvSpPr/>
          <p:nvPr/>
        </p:nvSpPr>
        <p:spPr>
          <a:xfrm>
            <a:off x="2627784" y="3645024"/>
            <a:ext cx="288032" cy="34061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2627784" y="4744568"/>
            <a:ext cx="288032" cy="34061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010747" y="2051323"/>
            <a:ext cx="360040" cy="7200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7020272" y="2771402"/>
            <a:ext cx="360040" cy="1305670"/>
            <a:chOff x="7020272" y="2771402"/>
            <a:chExt cx="360040" cy="1305670"/>
          </a:xfrm>
        </p:grpSpPr>
        <p:sp>
          <p:nvSpPr>
            <p:cNvPr id="24" name="角丸四角形 23"/>
            <p:cNvSpPr/>
            <p:nvPr/>
          </p:nvSpPr>
          <p:spPr>
            <a:xfrm>
              <a:off x="7020272" y="3573016"/>
              <a:ext cx="360040" cy="50405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矢印コネクタ 26"/>
            <p:cNvCxnSpPr>
              <a:stCxn id="23" idx="2"/>
              <a:endCxn id="24" idx="0"/>
            </p:cNvCxnSpPr>
            <p:nvPr/>
          </p:nvCxnSpPr>
          <p:spPr>
            <a:xfrm rot="16200000" flipH="1">
              <a:off x="6794723" y="3167446"/>
              <a:ext cx="801613" cy="952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1763688" y="3501008"/>
            <a:ext cx="5256584" cy="360040"/>
            <a:chOff x="1763688" y="3501008"/>
            <a:chExt cx="5256584" cy="360040"/>
          </a:xfrm>
        </p:grpSpPr>
        <p:sp>
          <p:nvSpPr>
            <p:cNvPr id="25" name="角丸四角形 24"/>
            <p:cNvSpPr/>
            <p:nvPr/>
          </p:nvSpPr>
          <p:spPr>
            <a:xfrm>
              <a:off x="1763688" y="3501008"/>
              <a:ext cx="504056" cy="36004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矢印コネクタ 27"/>
            <p:cNvCxnSpPr>
              <a:stCxn id="24" idx="1"/>
              <a:endCxn id="25" idx="3"/>
            </p:cNvCxnSpPr>
            <p:nvPr/>
          </p:nvCxnSpPr>
          <p:spPr>
            <a:xfrm rot="10800000">
              <a:off x="2267744" y="3681028"/>
              <a:ext cx="4752528" cy="1440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 1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形態素解析の利用</a:t>
            </a:r>
            <a:endParaRPr kumimoji="1" lang="ja-JP" altLang="en-US" sz="4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259632" y="1772816"/>
            <a:ext cx="658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「排尿障害があり</a:t>
            </a:r>
            <a:r>
              <a:rPr lang="en-US" altLang="ja-JP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が疑われた」</a:t>
            </a:r>
            <a:endParaRPr lang="en-US" altLang="ja-JP" sz="2800" dirty="0" smtClean="0"/>
          </a:p>
        </p:txBody>
      </p:sp>
      <p:grpSp>
        <p:nvGrpSpPr>
          <p:cNvPr id="85" name="グループ化 84"/>
          <p:cNvGrpSpPr/>
          <p:nvPr/>
        </p:nvGrpSpPr>
        <p:grpSpPr>
          <a:xfrm>
            <a:off x="3923928" y="2780928"/>
            <a:ext cx="1338828" cy="720080"/>
            <a:chOff x="3923928" y="2780928"/>
            <a:chExt cx="1338828" cy="720080"/>
          </a:xfrm>
        </p:grpSpPr>
        <p:sp>
          <p:nvSpPr>
            <p:cNvPr id="55" name="下矢印 54"/>
            <p:cNvSpPr/>
            <p:nvPr/>
          </p:nvSpPr>
          <p:spPr>
            <a:xfrm>
              <a:off x="4283968" y="2780928"/>
              <a:ext cx="576064" cy="72008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923928" y="2843644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形態素解析</a:t>
              </a:r>
              <a:endParaRPr kumimoji="1" lang="ja-JP" altLang="en-US" dirty="0"/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4283968" y="4725144"/>
            <a:ext cx="1792834" cy="1440160"/>
            <a:chOff x="5436096" y="4941168"/>
            <a:chExt cx="1792834" cy="1440160"/>
          </a:xfrm>
        </p:grpSpPr>
        <p:sp>
          <p:nvSpPr>
            <p:cNvPr id="64" name="テキスト ボックス 63"/>
            <p:cNvSpPr txBox="1"/>
            <p:nvPr/>
          </p:nvSpPr>
          <p:spPr>
            <a:xfrm>
              <a:off x="5436096" y="5938654"/>
              <a:ext cx="1792834" cy="44267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椎間板ヘルニア</a:t>
              </a:r>
              <a:endParaRPr kumimoji="1" lang="ja-JP" altLang="en-US" sz="2000" dirty="0"/>
            </a:p>
          </p:txBody>
        </p:sp>
        <p:sp>
          <p:nvSpPr>
            <p:cNvPr id="80" name="下矢印 79"/>
            <p:cNvSpPr/>
            <p:nvPr/>
          </p:nvSpPr>
          <p:spPr>
            <a:xfrm>
              <a:off x="5982192" y="4941168"/>
              <a:ext cx="576064" cy="72008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5941893" y="501317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展開</a:t>
              </a:r>
              <a:endParaRPr kumimoji="1" lang="ja-JP" altLang="en-US" dirty="0"/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827584" y="3501008"/>
            <a:ext cx="7416824" cy="1704767"/>
            <a:chOff x="827584" y="3501008"/>
            <a:chExt cx="7416824" cy="1704767"/>
          </a:xfrm>
        </p:grpSpPr>
        <p:sp>
          <p:nvSpPr>
            <p:cNvPr id="8" name="角丸四角形 7"/>
            <p:cNvSpPr/>
            <p:nvPr/>
          </p:nvSpPr>
          <p:spPr>
            <a:xfrm>
              <a:off x="899592" y="4149080"/>
              <a:ext cx="792088" cy="43204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排尿</a:t>
              </a:r>
              <a:endParaRPr kumimoji="1" lang="ja-JP" altLang="en-US" sz="2000" dirty="0"/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1979712" y="4149080"/>
              <a:ext cx="792088" cy="43204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障害</a:t>
              </a:r>
              <a:endParaRPr kumimoji="1" lang="ja-JP" altLang="en-US" sz="2000" dirty="0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3059832" y="4149080"/>
              <a:ext cx="432048" cy="432048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が</a:t>
              </a:r>
              <a:endParaRPr kumimoji="1" lang="ja-JP" altLang="en-US" sz="2000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4716016" y="4149080"/>
              <a:ext cx="792088" cy="43204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/>
                <a:t>PID</a:t>
              </a:r>
              <a:endParaRPr kumimoji="1" lang="ja-JP" altLang="en-US" sz="2000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372200" y="4149080"/>
              <a:ext cx="720080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err="1" smtClean="0"/>
                <a:t>疑わ</a:t>
              </a:r>
              <a:endParaRPr kumimoji="1" lang="ja-JP" altLang="en-US" sz="2000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5724128" y="4149080"/>
              <a:ext cx="432048" cy="432048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が</a:t>
              </a:r>
              <a:endParaRPr kumimoji="1" lang="ja-JP" altLang="en-US" sz="2000" dirty="0"/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7236296" y="4149080"/>
              <a:ext cx="432048" cy="432048"/>
            </a:xfrm>
            <a:prstGeom prst="round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れ</a:t>
              </a:r>
              <a:endParaRPr kumimoji="1" lang="ja-JP" altLang="en-US" sz="2000" dirty="0"/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7812360" y="4149080"/>
              <a:ext cx="432048" cy="432048"/>
            </a:xfrm>
            <a:prstGeom prst="round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/>
                <a:t>た</a:t>
              </a:r>
              <a:endParaRPr kumimoji="1" lang="ja-JP" altLang="en-US" sz="20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431665" y="4748569"/>
              <a:ext cx="601087" cy="408623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疑う</a:t>
              </a:r>
              <a:endParaRPr kumimoji="1" lang="ja-JP" altLang="en-US" dirty="0"/>
            </a:p>
          </p:txBody>
        </p:sp>
        <p:cxnSp>
          <p:nvCxnSpPr>
            <p:cNvPr id="31" name="直線コネクタ 30"/>
            <p:cNvCxnSpPr>
              <a:stCxn id="18" idx="2"/>
              <a:endCxn id="24" idx="0"/>
            </p:cNvCxnSpPr>
            <p:nvPr/>
          </p:nvCxnSpPr>
          <p:spPr>
            <a:xfrm rot="5400000">
              <a:off x="6648505" y="4664833"/>
              <a:ext cx="167441" cy="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>
              <a:off x="7159363" y="4748568"/>
              <a:ext cx="601087" cy="408623"/>
            </a:xfrm>
            <a:prstGeom prst="roundRect">
              <a:avLst/>
            </a:prstGeom>
            <a:noFill/>
            <a:ln w="28575">
              <a:solidFill>
                <a:schemeClr val="tx1">
                  <a:lumMod val="90000"/>
                  <a:lumOff val="1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err="1" smtClean="0"/>
                <a:t>れる</a:t>
              </a:r>
              <a:endParaRPr kumimoji="1" lang="ja-JP" altLang="en-US" dirty="0"/>
            </a:p>
          </p:txBody>
        </p:sp>
        <p:cxnSp>
          <p:nvCxnSpPr>
            <p:cNvPr id="43" name="直線コネクタ 42"/>
            <p:cNvCxnSpPr>
              <a:stCxn id="41" idx="0"/>
              <a:endCxn id="20" idx="2"/>
            </p:cNvCxnSpPr>
            <p:nvPr/>
          </p:nvCxnSpPr>
          <p:spPr>
            <a:xfrm rot="16200000" flipV="1">
              <a:off x="7372394" y="4661054"/>
              <a:ext cx="167440" cy="7587"/>
            </a:xfrm>
            <a:prstGeom prst="line">
              <a:avLst/>
            </a:prstGeom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テキスト ボックス 59"/>
            <p:cNvSpPr txBox="1"/>
            <p:nvPr/>
          </p:nvSpPr>
          <p:spPr>
            <a:xfrm>
              <a:off x="827584" y="3501008"/>
              <a:ext cx="648072" cy="476071"/>
            </a:xfrm>
            <a:prstGeom prst="wedgeEllipseCallout">
              <a:avLst>
                <a:gd name="adj1" fmla="val 15657"/>
                <a:gd name="adj2" fmla="val 71331"/>
              </a:avLst>
            </a:prstGeom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rIns="0" rtlCol="0">
              <a:no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accent2"/>
                  </a:solidFill>
                </a:rPr>
                <a:t>名</a:t>
              </a:r>
              <a:r>
                <a:rPr kumimoji="1" lang="ja-JP" altLang="en-US" sz="1600" dirty="0" smtClean="0">
                  <a:solidFill>
                    <a:schemeClr val="accent2"/>
                  </a:solidFill>
                </a:rPr>
                <a:t>詞</a:t>
              </a:r>
              <a:endParaRPr kumimoji="1" lang="ja-JP" alt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6300192" y="3573016"/>
              <a:ext cx="648072" cy="476071"/>
            </a:xfrm>
            <a:prstGeom prst="wedgeEllipseCallout">
              <a:avLst>
                <a:gd name="adj1" fmla="val 15657"/>
                <a:gd name="adj2" fmla="val 71331"/>
              </a:avLst>
            </a:prstGeom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rIns="0" rtlCol="0">
              <a:no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tx2"/>
                  </a:solidFill>
                </a:rPr>
                <a:t>動</a:t>
              </a:r>
              <a:r>
                <a:rPr kumimoji="1" lang="ja-JP" altLang="en-US" sz="1600" dirty="0" smtClean="0">
                  <a:solidFill>
                    <a:schemeClr val="tx2"/>
                  </a:solidFill>
                </a:rPr>
                <a:t>詞</a:t>
              </a:r>
              <a:endParaRPr kumimoji="1" lang="ja-JP" alt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7380312" y="3573016"/>
              <a:ext cx="792088" cy="476071"/>
            </a:xfrm>
            <a:prstGeom prst="wedgeEllipseCallout">
              <a:avLst>
                <a:gd name="adj1" fmla="val 15657"/>
                <a:gd name="adj2" fmla="val 71331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rIns="0" rtlCol="0">
              <a:no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助動詞</a:t>
              </a:r>
              <a:endPara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843808" y="3501008"/>
              <a:ext cx="648072" cy="476071"/>
            </a:xfrm>
            <a:prstGeom prst="wedgeEllipseCallout">
              <a:avLst>
                <a:gd name="adj1" fmla="val 15657"/>
                <a:gd name="adj2" fmla="val 71331"/>
              </a:avLst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rIns="0" rtlCol="0">
              <a:no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助</a:t>
              </a:r>
              <a:r>
                <a:rPr kumimoji="1" lang="ja-JP" alt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詞</a:t>
              </a:r>
              <a:endParaRPr kumimoji="1" lang="ja-JP" altLang="en-US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3773405" y="4149080"/>
              <a:ext cx="720080" cy="432048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あり</a:t>
              </a:r>
              <a:endParaRPr kumimoji="1" lang="ja-JP" altLang="en-US" sz="2000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3832870" y="4797152"/>
              <a:ext cx="601087" cy="408623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ある</a:t>
              </a:r>
              <a:endParaRPr kumimoji="1" lang="ja-JP" altLang="en-US" dirty="0"/>
            </a:p>
          </p:txBody>
        </p:sp>
        <p:cxnSp>
          <p:nvCxnSpPr>
            <p:cNvPr id="69" name="直線コネクタ 68"/>
            <p:cNvCxnSpPr>
              <a:stCxn id="65" idx="2"/>
              <a:endCxn id="67" idx="0"/>
            </p:cNvCxnSpPr>
            <p:nvPr/>
          </p:nvCxnSpPr>
          <p:spPr>
            <a:xfrm rot="5400000">
              <a:off x="4025418" y="4689125"/>
              <a:ext cx="216024" cy="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グループ化 87"/>
          <p:cNvGrpSpPr/>
          <p:nvPr/>
        </p:nvGrpSpPr>
        <p:grpSpPr>
          <a:xfrm>
            <a:off x="1295637" y="4581127"/>
            <a:ext cx="5436573" cy="1362840"/>
            <a:chOff x="1295637" y="4581127"/>
            <a:chExt cx="5436573" cy="1362840"/>
          </a:xfrm>
        </p:grpSpPr>
        <p:cxnSp>
          <p:nvCxnSpPr>
            <p:cNvPr id="66" name="図形 65"/>
            <p:cNvCxnSpPr>
              <a:stCxn id="8" idx="2"/>
              <a:endCxn id="64" idx="1"/>
            </p:cNvCxnSpPr>
            <p:nvPr/>
          </p:nvCxnSpPr>
          <p:spPr>
            <a:xfrm rot="16200000" flipH="1">
              <a:off x="2108383" y="3768381"/>
              <a:ext cx="1362839" cy="2988332"/>
            </a:xfrm>
            <a:prstGeom prst="curved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図形 67"/>
            <p:cNvCxnSpPr>
              <a:stCxn id="12" idx="2"/>
              <a:endCxn id="64" idx="1"/>
            </p:cNvCxnSpPr>
            <p:nvPr/>
          </p:nvCxnSpPr>
          <p:spPr>
            <a:xfrm rot="16200000" flipH="1">
              <a:off x="2648443" y="4308441"/>
              <a:ext cx="1362839" cy="1908212"/>
            </a:xfrm>
            <a:prstGeom prst="curved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図形 73"/>
            <p:cNvCxnSpPr>
              <a:stCxn id="24" idx="2"/>
              <a:endCxn id="64" idx="3"/>
            </p:cNvCxnSpPr>
            <p:nvPr/>
          </p:nvCxnSpPr>
          <p:spPr>
            <a:xfrm rot="5400000">
              <a:off x="6011119" y="5222876"/>
              <a:ext cx="786775" cy="655407"/>
            </a:xfrm>
            <a:prstGeom prst="curved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図形 70"/>
            <p:cNvCxnSpPr>
              <a:stCxn id="67" idx="2"/>
              <a:endCxn id="64" idx="1"/>
            </p:cNvCxnSpPr>
            <p:nvPr/>
          </p:nvCxnSpPr>
          <p:spPr>
            <a:xfrm rot="16200000" flipH="1">
              <a:off x="3839595" y="5499594"/>
              <a:ext cx="738192" cy="150554"/>
            </a:xfrm>
            <a:prstGeom prst="curved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 1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形態素解析の利用</a:t>
            </a:r>
            <a:endParaRPr kumimoji="1" lang="ja-JP" altLang="en-US" sz="4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259632" y="1772816"/>
            <a:ext cx="658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「播種性血管内凝固症候群」</a:t>
            </a:r>
            <a:endParaRPr lang="en-US" altLang="ja-JP" sz="2800" dirty="0" smtClean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3923928" y="2780928"/>
            <a:ext cx="1338828" cy="720080"/>
            <a:chOff x="3923928" y="2780928"/>
            <a:chExt cx="1338828" cy="720080"/>
          </a:xfrm>
        </p:grpSpPr>
        <p:sp>
          <p:nvSpPr>
            <p:cNvPr id="55" name="下矢印 54"/>
            <p:cNvSpPr/>
            <p:nvPr/>
          </p:nvSpPr>
          <p:spPr>
            <a:xfrm>
              <a:off x="4283968" y="2780928"/>
              <a:ext cx="576064" cy="720080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923928" y="2843644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形態素解析</a:t>
              </a:r>
              <a:endParaRPr kumimoji="1" lang="ja-JP" altLang="en-US" dirty="0"/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1763688" y="3645024"/>
            <a:ext cx="5688632" cy="936104"/>
            <a:chOff x="1763688" y="3717032"/>
            <a:chExt cx="5688632" cy="936104"/>
          </a:xfrm>
        </p:grpSpPr>
        <p:sp>
          <p:nvSpPr>
            <p:cNvPr id="8" name="角丸四角形 7"/>
            <p:cNvSpPr/>
            <p:nvPr/>
          </p:nvSpPr>
          <p:spPr>
            <a:xfrm>
              <a:off x="1835696" y="4221088"/>
              <a:ext cx="792088" cy="43204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/>
                <a:t>播種</a:t>
              </a:r>
              <a:endParaRPr kumimoji="1" lang="ja-JP" altLang="en-US" sz="2000" dirty="0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843808" y="4221088"/>
              <a:ext cx="432048" cy="432048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/>
                <a:t>性</a:t>
              </a:r>
              <a:endParaRPr kumimoji="1" lang="ja-JP" altLang="en-US" sz="2000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3419872" y="4221088"/>
              <a:ext cx="432048" cy="432048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血</a:t>
              </a:r>
              <a:endParaRPr kumimoji="1" lang="ja-JP" altLang="en-US" sz="2000" dirty="0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4027466" y="4221088"/>
              <a:ext cx="760558" cy="432048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管内</a:t>
              </a:r>
              <a:endParaRPr kumimoji="1" lang="ja-JP" altLang="en-US" sz="2000" dirty="0"/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5004048" y="4221088"/>
              <a:ext cx="792088" cy="43204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凝固</a:t>
              </a:r>
              <a:endParaRPr kumimoji="1" lang="ja-JP" altLang="en-US" sz="2000" dirty="0"/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6050586" y="4221088"/>
              <a:ext cx="753662" cy="43204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/>
                <a:t>症候</a:t>
              </a:r>
              <a:endParaRPr kumimoji="1" lang="ja-JP" altLang="en-US" sz="2000" dirty="0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7020272" y="4221088"/>
              <a:ext cx="432048" cy="432048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 smtClean="0"/>
                <a:t>群</a:t>
              </a:r>
              <a:endParaRPr kumimoji="1" lang="ja-JP" altLang="en-US" sz="2000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763688" y="3717032"/>
              <a:ext cx="648072" cy="476071"/>
            </a:xfrm>
            <a:prstGeom prst="wedgeEllipseCallout">
              <a:avLst>
                <a:gd name="adj1" fmla="val 15657"/>
                <a:gd name="adj2" fmla="val 71331"/>
              </a:avLst>
            </a:prstGeom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rIns="0" rtlCol="0">
              <a:no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accent2"/>
                  </a:solidFill>
                </a:rPr>
                <a:t>名</a:t>
              </a:r>
              <a:r>
                <a:rPr kumimoji="1" lang="ja-JP" altLang="en-US" sz="1600" dirty="0" smtClean="0">
                  <a:solidFill>
                    <a:schemeClr val="accent2"/>
                  </a:solidFill>
                </a:rPr>
                <a:t>詞</a:t>
              </a:r>
              <a:endParaRPr kumimoji="1" lang="ja-JP" alt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627784" y="3717032"/>
              <a:ext cx="720080" cy="476071"/>
            </a:xfrm>
            <a:prstGeom prst="wedgeEllipseCallout">
              <a:avLst>
                <a:gd name="adj1" fmla="val 15657"/>
                <a:gd name="adj2" fmla="val 71331"/>
              </a:avLst>
            </a:prstGeom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rIns="0" rtlCol="0">
              <a:no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accent4"/>
                  </a:solidFill>
                </a:rPr>
                <a:t>接尾辞</a:t>
              </a:r>
              <a:endParaRPr kumimoji="1" lang="ja-JP" altLang="en-US" sz="1600" dirty="0">
                <a:solidFill>
                  <a:schemeClr val="accent4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491880" y="3717032"/>
              <a:ext cx="720080" cy="476071"/>
            </a:xfrm>
            <a:prstGeom prst="wedgeEllipseCallout">
              <a:avLst>
                <a:gd name="adj1" fmla="val -22293"/>
                <a:gd name="adj2" fmla="val 71331"/>
              </a:avLst>
            </a:prstGeom>
            <a:ln>
              <a:solidFill>
                <a:schemeClr val="accent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rIns="0" rtlCol="0">
              <a:no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chemeClr val="accent5"/>
                  </a:solidFill>
                </a:rPr>
                <a:t>接頭辞</a:t>
              </a:r>
              <a:endParaRPr kumimoji="1" lang="ja-JP" altLang="en-US" sz="16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1835696" y="6082670"/>
            <a:ext cx="5616624" cy="4426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2000" dirty="0" smtClean="0"/>
              <a:t>播種性血管内凝固症候群</a:t>
            </a:r>
            <a:endParaRPr lang="en-US" altLang="ja-JP" sz="2000" dirty="0" smtClean="0"/>
          </a:p>
        </p:txBody>
      </p:sp>
      <p:grpSp>
        <p:nvGrpSpPr>
          <p:cNvPr id="52" name="グループ化 51"/>
          <p:cNvGrpSpPr/>
          <p:nvPr/>
        </p:nvGrpSpPr>
        <p:grpSpPr>
          <a:xfrm>
            <a:off x="1835696" y="5445224"/>
            <a:ext cx="5616624" cy="442674"/>
            <a:chOff x="1835696" y="5517232"/>
            <a:chExt cx="5616624" cy="442674"/>
          </a:xfrm>
        </p:grpSpPr>
        <p:sp>
          <p:nvSpPr>
            <p:cNvPr id="42" name="角丸四角形 41"/>
            <p:cNvSpPr/>
            <p:nvPr/>
          </p:nvSpPr>
          <p:spPr>
            <a:xfrm>
              <a:off x="1835696" y="5517232"/>
              <a:ext cx="1440160" cy="44267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ja-JP" altLang="en-US" sz="2000" dirty="0" smtClean="0"/>
                <a:t>播種性</a:t>
              </a:r>
              <a:endParaRPr lang="en-US" altLang="ja-JP" sz="2000" dirty="0" smtClean="0"/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3419872" y="5517232"/>
              <a:ext cx="4032448" cy="44267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ja-JP" altLang="en-US" sz="2000" dirty="0" smtClean="0"/>
                <a:t>血管内凝固症候群</a:t>
              </a:r>
              <a:endParaRPr lang="en-US" altLang="ja-JP" sz="2000" dirty="0" smtClean="0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1835696" y="4797152"/>
            <a:ext cx="5616624" cy="442674"/>
            <a:chOff x="1835696" y="4869160"/>
            <a:chExt cx="5616624" cy="442674"/>
          </a:xfrm>
        </p:grpSpPr>
        <p:sp>
          <p:nvSpPr>
            <p:cNvPr id="48" name="角丸四角形 47"/>
            <p:cNvSpPr/>
            <p:nvPr/>
          </p:nvSpPr>
          <p:spPr>
            <a:xfrm>
              <a:off x="1835696" y="4869160"/>
              <a:ext cx="1440160" cy="44267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ja-JP" altLang="en-US" sz="2000" dirty="0" smtClean="0"/>
                <a:t>播種性</a:t>
              </a:r>
              <a:endParaRPr lang="en-US" altLang="ja-JP" sz="2000" dirty="0" smtClean="0"/>
            </a:p>
          </p:txBody>
        </p:sp>
        <p:sp>
          <p:nvSpPr>
            <p:cNvPr id="49" name="角丸四角形 48"/>
            <p:cNvSpPr/>
            <p:nvPr/>
          </p:nvSpPr>
          <p:spPr>
            <a:xfrm>
              <a:off x="3419872" y="4869160"/>
              <a:ext cx="2376264" cy="44267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ja-JP" altLang="en-US" sz="2000" dirty="0" smtClean="0"/>
                <a:t>血管内凝固</a:t>
              </a:r>
              <a:endParaRPr lang="en-US" altLang="ja-JP" sz="2000" dirty="0" smtClean="0"/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6084168" y="4869160"/>
              <a:ext cx="1368152" cy="44267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ja-JP" altLang="en-US" sz="2000" dirty="0" smtClean="0"/>
                <a:t>症候群</a:t>
              </a:r>
              <a:endParaRPr lang="en-US" altLang="ja-JP" sz="2000" dirty="0" smtClean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 1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形態素解析の利用</a:t>
            </a:r>
            <a:endParaRPr kumimoji="1" lang="ja-JP" altLang="en-US" sz="4000" dirty="0"/>
          </a:p>
        </p:txBody>
      </p:sp>
      <p:sp>
        <p:nvSpPr>
          <p:cNvPr id="16" name="コンテンツ プレースホルダ 15"/>
          <p:cNvSpPr>
            <a:spLocks noGrp="1"/>
          </p:cNvSpPr>
          <p:nvPr>
            <p:ph idx="1"/>
          </p:nvPr>
        </p:nvSpPr>
        <p:spPr>
          <a:xfrm>
            <a:off x="899592" y="1844824"/>
            <a:ext cx="7416824" cy="4248472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800" dirty="0" smtClean="0"/>
              <a:t>利点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意味的にまとまりのある情報を扱える</a:t>
            </a:r>
            <a:endParaRPr lang="en-US" altLang="ja-JP" sz="2000" dirty="0" smtClean="0"/>
          </a:p>
          <a:p>
            <a:pPr lvl="3"/>
            <a:endParaRPr lang="en-US" altLang="ja-JP" sz="2000" dirty="0" smtClean="0"/>
          </a:p>
          <a:p>
            <a:r>
              <a:rPr kumimoji="1" lang="ja-JP" altLang="en-US" sz="2800" dirty="0" smtClean="0"/>
              <a:t>欠点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解析ミスの可能性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辞書のメンテナンスが大変</a:t>
            </a:r>
            <a:endParaRPr kumimoji="1" lang="en-US" altLang="ja-JP" sz="2000" dirty="0" smtClean="0"/>
          </a:p>
          <a:p>
            <a:pPr lvl="1"/>
            <a:r>
              <a:rPr lang="ja-JP" altLang="en-US" sz="2400" dirty="0" smtClean="0"/>
              <a:t>実装の労力が増える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実行の労力も増える</a:t>
            </a:r>
            <a:endParaRPr lang="en-US" altLang="ja-JP" sz="2400" dirty="0" smtClean="0"/>
          </a:p>
          <a:p>
            <a:pPr lvl="1"/>
            <a:endParaRPr kumimoji="1" lang="en-US" altLang="ja-JP" sz="2400" dirty="0" smtClean="0"/>
          </a:p>
          <a:p>
            <a:pPr lvl="2">
              <a:buNone/>
            </a:pPr>
            <a:r>
              <a:rPr lang="ja-JP" altLang="en-US" sz="2000" dirty="0" smtClean="0"/>
              <a:t>　　　　　・・・使わなくて済むなら使いたくない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4293096"/>
            <a:ext cx="9144000" cy="1800200"/>
          </a:xfrm>
          <a:prstGeom prst="rect">
            <a:avLst/>
          </a:prstGeom>
          <a:solidFill>
            <a:srgbClr val="FFE0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0" y="2492896"/>
            <a:ext cx="9144000" cy="1656184"/>
          </a:xfrm>
          <a:prstGeom prst="rect">
            <a:avLst/>
          </a:prstGeom>
          <a:solidFill>
            <a:srgbClr val="E9F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 1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提案：文字に基づく略語展開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5736" y="4509120"/>
            <a:ext cx="6732920" cy="715415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sz="2100" dirty="0" smtClean="0"/>
              <a:t>「略語の前後</a:t>
            </a:r>
            <a:r>
              <a:rPr lang="en-US" altLang="ja-JP" sz="2100" dirty="0" smtClean="0"/>
              <a:t>n</a:t>
            </a:r>
            <a:r>
              <a:rPr lang="ja-JP" altLang="en-US" sz="2100" dirty="0" smtClean="0"/>
              <a:t>文字以内に出現した</a:t>
            </a:r>
            <a:endParaRPr lang="en-US" altLang="ja-JP" sz="2100" dirty="0" smtClean="0"/>
          </a:p>
          <a:p>
            <a:r>
              <a:rPr lang="ja-JP" altLang="en-US" sz="2100" b="1" dirty="0" smtClean="0">
                <a:solidFill>
                  <a:schemeClr val="tx2"/>
                </a:solidFill>
              </a:rPr>
              <a:t>　</a:t>
            </a:r>
            <a:r>
              <a:rPr lang="ja-JP" altLang="en-US" sz="2100" b="1" u="sng" dirty="0" smtClean="0">
                <a:solidFill>
                  <a:schemeClr val="tx2"/>
                </a:solidFill>
              </a:rPr>
              <a:t>文字</a:t>
            </a:r>
            <a:r>
              <a:rPr lang="ja-JP" altLang="en-US" sz="2100" dirty="0" smtClean="0"/>
              <a:t>，</a:t>
            </a:r>
            <a:r>
              <a:rPr lang="ja-JP" altLang="en-US" sz="2100" b="1" u="sng" dirty="0" smtClean="0">
                <a:solidFill>
                  <a:schemeClr val="accent2">
                    <a:lumMod val="75000"/>
                  </a:schemeClr>
                </a:solidFill>
              </a:rPr>
              <a:t>隣接するひらがな</a:t>
            </a:r>
            <a:r>
              <a:rPr lang="en-US" altLang="ja-JP" sz="2100" b="1" u="sng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ja-JP" altLang="en-US" sz="2100" b="1" u="sng" dirty="0" smtClean="0">
                <a:solidFill>
                  <a:schemeClr val="accent2">
                    <a:lumMod val="75000"/>
                  </a:schemeClr>
                </a:solidFill>
              </a:rPr>
              <a:t>文字</a:t>
            </a:r>
            <a:r>
              <a:rPr lang="ja-JP" altLang="en-US" sz="2100" dirty="0" smtClean="0"/>
              <a:t>，</a:t>
            </a:r>
            <a:r>
              <a:rPr lang="ja-JP" altLang="en-US" sz="2100" b="1" u="sng" dirty="0" smtClean="0">
                <a:solidFill>
                  <a:schemeClr val="accent3">
                    <a:lumMod val="75000"/>
                  </a:schemeClr>
                </a:solidFill>
              </a:rPr>
              <a:t>隣接するカタカナ</a:t>
            </a:r>
            <a:r>
              <a:rPr lang="en-US" altLang="ja-JP" sz="2100" b="1" u="sng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ja-JP" altLang="en-US" sz="2100" b="1" u="sng" dirty="0" smtClean="0">
                <a:solidFill>
                  <a:schemeClr val="accent3">
                    <a:lumMod val="75000"/>
                  </a:schemeClr>
                </a:solidFill>
              </a:rPr>
              <a:t>文字</a:t>
            </a:r>
            <a:r>
              <a:rPr lang="ja-JP" altLang="en-US" sz="2100" dirty="0" smtClean="0"/>
              <a:t>」</a:t>
            </a:r>
            <a:endParaRPr lang="ja-JP" altLang="en-US" sz="21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95736" y="2780929"/>
            <a:ext cx="6552728" cy="3922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2100" dirty="0" smtClean="0"/>
              <a:t>「略語の前後に出現した</a:t>
            </a:r>
            <a:r>
              <a:rPr lang="ja-JP" altLang="en-US" sz="2100" b="1" dirty="0" smtClean="0">
                <a:solidFill>
                  <a:srgbClr val="7030A0"/>
                </a:solidFill>
              </a:rPr>
              <a:t>　</a:t>
            </a:r>
            <a:r>
              <a:rPr lang="ja-JP" altLang="en-US" sz="2100" b="1" u="sng" dirty="0" smtClean="0">
                <a:solidFill>
                  <a:srgbClr val="7030A0"/>
                </a:solidFill>
              </a:rPr>
              <a:t>名詞</a:t>
            </a:r>
            <a:r>
              <a:rPr lang="ja-JP" altLang="en-US" sz="2100" dirty="0" smtClean="0"/>
              <a:t>と</a:t>
            </a:r>
            <a:r>
              <a:rPr lang="ja-JP" altLang="en-US" sz="2100" b="1" u="sng" dirty="0" smtClean="0">
                <a:solidFill>
                  <a:schemeClr val="accent3">
                    <a:lumMod val="75000"/>
                  </a:schemeClr>
                </a:solidFill>
              </a:rPr>
              <a:t>動詞</a:t>
            </a:r>
            <a:r>
              <a:rPr lang="ja-JP" altLang="en-US" sz="2100" dirty="0" smtClean="0"/>
              <a:t>，それぞれ直近</a:t>
            </a:r>
            <a:r>
              <a:rPr lang="en-US" altLang="ja-JP" sz="2100" dirty="0" smtClean="0"/>
              <a:t>3</a:t>
            </a:r>
            <a:r>
              <a:rPr lang="ja-JP" altLang="en-US" sz="2100" dirty="0" smtClean="0"/>
              <a:t>語」</a:t>
            </a:r>
            <a:endParaRPr lang="ja-JP" altLang="en-US" sz="2100" dirty="0"/>
          </a:p>
        </p:txBody>
      </p:sp>
      <p:sp>
        <p:nvSpPr>
          <p:cNvPr id="8" name="正方形/長方形 7"/>
          <p:cNvSpPr/>
          <p:nvPr/>
        </p:nvSpPr>
        <p:spPr>
          <a:xfrm>
            <a:off x="1763688" y="1628800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「プロポフォール静脈内投与により、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SAS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モルヒネ投与後の掻痒感が軽減した」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9712" y="3347700"/>
            <a:ext cx="521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</a:rPr>
              <a:t>プロポフォール，静脈，投与，モルヒネ，投与，掻痒</a:t>
            </a:r>
            <a:endParaRPr kumimoji="1" lang="ja-JP" alt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3707740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3">
                    <a:lumMod val="75000"/>
                  </a:schemeClr>
                </a:solidFill>
              </a:rPr>
              <a:t>よる，する</a:t>
            </a:r>
            <a:endParaRPr kumimoji="1" lang="ja-JP" alt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19672" y="5147900"/>
            <a:ext cx="6263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tx2"/>
                </a:solidFill>
              </a:rPr>
              <a:t>ル，静，脈，内，投，与，に，よ，り，モ，ル，ヒ，ネ，投，</a:t>
            </a:r>
            <a:endParaRPr kumimoji="1" lang="en-US" altLang="ja-JP" b="1" dirty="0" smtClean="0">
              <a:solidFill>
                <a:schemeClr val="tx2"/>
              </a:solidFill>
            </a:endParaRPr>
          </a:p>
          <a:p>
            <a:r>
              <a:rPr kumimoji="1" lang="ja-JP" altLang="en-US" b="1" dirty="0" smtClean="0">
                <a:solidFill>
                  <a:schemeClr val="tx2"/>
                </a:solidFill>
              </a:rPr>
              <a:t>与，後，の，掻，痒，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9282" y="542664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2">
                    <a:lumMod val="75000"/>
                  </a:schemeClr>
                </a:solidFill>
              </a:rPr>
              <a:t>によ，より，</a:t>
            </a:r>
            <a:endParaRPr kumimoji="1" lang="en-US" altLang="ja-JP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14362" y="5426640"/>
            <a:ext cx="17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3">
                    <a:lumMod val="75000"/>
                  </a:schemeClr>
                </a:solidFill>
              </a:rPr>
              <a:t>モル，ルヒ</a:t>
            </a:r>
            <a:r>
              <a:rPr lang="ja-JP" altLang="en-US" b="1" dirty="0" smtClean="0">
                <a:solidFill>
                  <a:schemeClr val="accent3">
                    <a:lumMod val="75000"/>
                  </a:schemeClr>
                </a:solidFill>
              </a:rPr>
              <a:t>，ヒネ</a:t>
            </a:r>
            <a:endParaRPr kumimoji="1" lang="en-US" altLang="ja-JP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76056" y="5723964"/>
            <a:ext cx="3276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（ </a:t>
            </a:r>
            <a:r>
              <a:rPr kumimoji="1" lang="en-US" altLang="ja-JP" dirty="0" smtClean="0"/>
              <a:t>n</a:t>
            </a:r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window</a:t>
            </a:r>
            <a:r>
              <a:rPr kumimoji="1" lang="ja-JP" altLang="en-US" sz="1400" dirty="0" smtClean="0"/>
              <a:t>幅）</a:t>
            </a:r>
            <a:r>
              <a:rPr kumimoji="1" lang="en-US" altLang="ja-JP" dirty="0" smtClean="0"/>
              <a:t>=10</a:t>
            </a:r>
            <a:r>
              <a:rPr kumimoji="1" lang="ja-JP" altLang="en-US" dirty="0" smtClean="0"/>
              <a:t>の場合 ）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5576" y="2780928"/>
            <a:ext cx="1484689" cy="3922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sz="2100" dirty="0" smtClean="0"/>
              <a:t>比較手法：</a:t>
            </a:r>
            <a:endParaRPr lang="ja-JP" altLang="en-US" sz="21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5576" y="4581128"/>
            <a:ext cx="1484689" cy="392250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sz="2100" dirty="0" smtClean="0"/>
              <a:t>提案手法：</a:t>
            </a:r>
            <a:endParaRPr lang="ja-JP" altLang="en-US" sz="2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508518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略語展開</a:t>
            </a:r>
            <a:endParaRPr kumimoji="1" lang="ja-JP" altLang="en-US" sz="2800" dirty="0">
              <a:solidFill>
                <a:schemeClr val="bg1">
                  <a:lumMod val="5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971600" y="5589240"/>
            <a:ext cx="525658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73699" y="1456908"/>
            <a:ext cx="7585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600" dirty="0" smtClean="0"/>
              <a:t>A</a:t>
            </a:r>
            <a:endParaRPr kumimoji="1" lang="ja-JP" altLang="en-US" sz="6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68144" y="260648"/>
            <a:ext cx="24117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（酸）</a:t>
            </a:r>
            <a:endParaRPr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アデニン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アデニル酸</a:t>
            </a:r>
            <a:endParaRPr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アドレナリン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アルブミン</a:t>
            </a:r>
            <a:endParaRPr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（アルコール）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アレルギー</a:t>
            </a:r>
            <a:endParaRPr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管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アンペア</a:t>
            </a:r>
            <a:endParaRPr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扁桃核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アンドロステロン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（動脈血）</a:t>
            </a:r>
            <a:endParaRPr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動脈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上行結腸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評価</a:t>
            </a:r>
            <a:endParaRPr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心房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発作</a:t>
            </a:r>
            <a:endParaRPr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kumimoji="1"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眼科系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直線加速</a:t>
            </a:r>
            <a:endParaRPr kumimoji="1" lang="en-US" altLang="ja-JP" sz="20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graphicFrame>
        <p:nvGraphicFramePr>
          <p:cNvPr id="5" name="グラフ 4"/>
          <p:cNvGraphicFramePr/>
          <p:nvPr/>
        </p:nvGraphicFramePr>
        <p:xfrm>
          <a:off x="611560" y="1412776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タイトル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 1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実験結果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0" y="5589240"/>
            <a:ext cx="9144000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ja-JP" altLang="en-US" sz="2400" dirty="0" smtClean="0"/>
              <a:t>結論：形態素 </a:t>
            </a:r>
            <a:r>
              <a:rPr lang="en-US" altLang="ja-JP" sz="2400" dirty="0" smtClean="0"/>
              <a:t>&lt;</a:t>
            </a:r>
            <a:r>
              <a:rPr lang="ja-JP" altLang="en-US" sz="2400" dirty="0" smtClean="0"/>
              <a:t> 文字</a:t>
            </a:r>
            <a:endParaRPr kumimoji="1" lang="ja-JP" altLang="en-US" sz="2400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2339752" y="1628800"/>
            <a:ext cx="4618560" cy="792088"/>
            <a:chOff x="2339752" y="1628800"/>
            <a:chExt cx="4618560" cy="792088"/>
          </a:xfrm>
        </p:grpSpPr>
        <p:sp>
          <p:nvSpPr>
            <p:cNvPr id="40" name="正方形/長方形 39"/>
            <p:cNvSpPr/>
            <p:nvPr/>
          </p:nvSpPr>
          <p:spPr>
            <a:xfrm>
              <a:off x="2339752" y="1628800"/>
              <a:ext cx="576064" cy="792088"/>
            </a:xfrm>
            <a:prstGeom prst="rect">
              <a:avLst/>
            </a:prstGeom>
            <a:noFill/>
            <a:ln>
              <a:solidFill>
                <a:srgbClr val="E62828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3141888" y="1628800"/>
              <a:ext cx="576064" cy="792088"/>
            </a:xfrm>
            <a:prstGeom prst="rect">
              <a:avLst/>
            </a:prstGeom>
            <a:noFill/>
            <a:ln>
              <a:solidFill>
                <a:srgbClr val="E62828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3944024" y="1628800"/>
              <a:ext cx="576064" cy="792088"/>
            </a:xfrm>
            <a:prstGeom prst="rect">
              <a:avLst/>
            </a:prstGeom>
            <a:noFill/>
            <a:ln>
              <a:solidFill>
                <a:srgbClr val="E62828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4756208" y="1628800"/>
              <a:ext cx="576064" cy="792088"/>
            </a:xfrm>
            <a:prstGeom prst="rect">
              <a:avLst/>
            </a:prstGeom>
            <a:noFill/>
            <a:ln>
              <a:solidFill>
                <a:srgbClr val="E62828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560016" y="1628800"/>
              <a:ext cx="576064" cy="792088"/>
            </a:xfrm>
            <a:prstGeom prst="rect">
              <a:avLst/>
            </a:prstGeom>
            <a:noFill/>
            <a:ln>
              <a:solidFill>
                <a:srgbClr val="E62828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6382248" y="1628800"/>
              <a:ext cx="576064" cy="792088"/>
            </a:xfrm>
            <a:prstGeom prst="rect">
              <a:avLst/>
            </a:prstGeom>
            <a:noFill/>
            <a:ln>
              <a:solidFill>
                <a:srgbClr val="E62828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5085184"/>
            <a:ext cx="6726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Topic 2.</a:t>
            </a:r>
            <a:r>
              <a:rPr kumimoji="1" lang="ja-JP" altLang="en-US" sz="2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未知の展開語を考慮した略語展開</a:t>
            </a:r>
            <a:endParaRPr kumimoji="1" lang="ja-JP" altLang="en-US" sz="2800" dirty="0">
              <a:solidFill>
                <a:schemeClr val="bg1">
                  <a:lumMod val="5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971600" y="5589240"/>
            <a:ext cx="66247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24991" y="2051518"/>
            <a:ext cx="3592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「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L5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の間の</a:t>
            </a:r>
            <a:r>
              <a:rPr lang="en-US" altLang="ja-JP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と診断</a:t>
            </a:r>
            <a:r>
              <a:rPr lang="ja-JP" altLang="en-US" sz="2400" dirty="0"/>
              <a:t>」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1024991" y="4437112"/>
            <a:ext cx="4423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「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当院通院中だが</a:t>
            </a:r>
            <a:r>
              <a:rPr lang="en-US" altLang="ja-JP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不明のため</a:t>
            </a:r>
            <a:r>
              <a:rPr lang="ja-JP" altLang="en-US" sz="2400" dirty="0" smtClean="0"/>
              <a:t>」</a:t>
            </a:r>
            <a:endParaRPr lang="en-US" altLang="ja-JP" sz="24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1331640" y="2967335"/>
            <a:ext cx="5328592" cy="461665"/>
            <a:chOff x="1331640" y="2391271"/>
            <a:chExt cx="5328592" cy="461665"/>
          </a:xfrm>
        </p:grpSpPr>
        <p:sp>
          <p:nvSpPr>
            <p:cNvPr id="19" name="正方形/長方形 18"/>
            <p:cNvSpPr/>
            <p:nvPr/>
          </p:nvSpPr>
          <p:spPr>
            <a:xfrm>
              <a:off x="1533509" y="2391271"/>
              <a:ext cx="51267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400" dirty="0"/>
                <a:t>「</a:t>
              </a:r>
              <a:r>
                <a:rPr lang="en-US" altLang="ja-JP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L5</a:t>
              </a:r>
              <a:r>
                <a:rPr lang="ja-JP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と</a:t>
              </a:r>
              <a:r>
                <a:rPr lang="en-US" altLang="ja-JP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S1</a:t>
              </a:r>
              <a:r>
                <a:rPr lang="ja-JP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の間</a:t>
              </a:r>
              <a:r>
                <a:rPr lang="ja-JP" alt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</a:t>
              </a:r>
              <a:r>
                <a:rPr lang="ja-JP" altLang="en-US" sz="2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椎間板ヘルニア</a:t>
              </a:r>
              <a:r>
                <a:rPr lang="ja-JP" alt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と</a:t>
              </a:r>
              <a:r>
                <a:rPr lang="ja-JP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診断</a:t>
              </a:r>
              <a:r>
                <a:rPr lang="ja-JP" altLang="en-US" sz="2400" dirty="0"/>
                <a:t>」</a:t>
              </a:r>
              <a:endParaRPr lang="en-US" altLang="ja-JP" sz="2400" dirty="0"/>
            </a:p>
          </p:txBody>
        </p:sp>
        <p:sp>
          <p:nvSpPr>
            <p:cNvPr id="10" name="右矢印 9"/>
            <p:cNvSpPr/>
            <p:nvPr/>
          </p:nvSpPr>
          <p:spPr>
            <a:xfrm>
              <a:off x="1331640" y="2466770"/>
              <a:ext cx="288032" cy="360040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1331640" y="5199583"/>
            <a:ext cx="5500516" cy="461665"/>
            <a:chOff x="1331640" y="4623519"/>
            <a:chExt cx="5500516" cy="461665"/>
          </a:xfrm>
        </p:grpSpPr>
        <p:sp>
          <p:nvSpPr>
            <p:cNvPr id="8" name="正方形/長方形 7"/>
            <p:cNvSpPr/>
            <p:nvPr/>
          </p:nvSpPr>
          <p:spPr>
            <a:xfrm>
              <a:off x="1524293" y="4623519"/>
              <a:ext cx="53078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400" dirty="0" smtClean="0"/>
                <a:t>「</a:t>
              </a:r>
              <a:r>
                <a:rPr lang="ja-JP" alt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当院通院中だが</a:t>
              </a:r>
              <a:r>
                <a:rPr lang="en-US" altLang="ja-JP" sz="2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PID(</a:t>
              </a:r>
              <a:r>
                <a:rPr lang="ja-JP" altLang="en-US" sz="2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未知</a:t>
              </a:r>
              <a:r>
                <a:rPr lang="en-US" altLang="ja-JP" sz="2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ja-JP" alt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不明のため</a:t>
              </a:r>
              <a:r>
                <a:rPr lang="ja-JP" altLang="en-US" sz="2400" dirty="0" smtClean="0"/>
                <a:t>」</a:t>
              </a:r>
              <a:endParaRPr lang="en-US" altLang="ja-JP" sz="2400" dirty="0"/>
            </a:p>
          </p:txBody>
        </p:sp>
        <p:sp>
          <p:nvSpPr>
            <p:cNvPr id="21" name="右矢印 20"/>
            <p:cNvSpPr/>
            <p:nvPr/>
          </p:nvSpPr>
          <p:spPr>
            <a:xfrm>
              <a:off x="1331640" y="4666199"/>
              <a:ext cx="288032" cy="360040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56464"/>
              </p:ext>
            </p:extLst>
          </p:nvPr>
        </p:nvGraphicFramePr>
        <p:xfrm>
          <a:off x="5481913" y="421354"/>
          <a:ext cx="3420888" cy="15157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0156"/>
                <a:gridCol w="2820732"/>
              </a:tblGrid>
              <a:tr h="3031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PID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骨盤内炎症性</a:t>
                      </a:r>
                      <a:r>
                        <a:rPr lang="ja-JP" altLang="en-US" sz="1800" u="none" strike="noStrike" dirty="0" smtClean="0"/>
                        <a:t>疾患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フェニンジオン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血漿鉄消失時間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原発性免疫不全症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椎間板ヘルニア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34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4860032" y="2060848"/>
            <a:ext cx="3096344" cy="2016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</a:t>
            </a:r>
            <a:r>
              <a:rPr kumimoji="1" lang="ja-JP" alt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kumimoji="1"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br>
              <a:rPr kumimoji="1"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ja-JP" altLang="en-U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方法</a:t>
            </a:r>
            <a:r>
              <a:rPr lang="en-US" altLang="ja-JP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1.</a:t>
            </a:r>
            <a:r>
              <a:rPr lang="ja-JP" altLang="en-U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未知語判定してから分類</a:t>
            </a:r>
            <a:endParaRPr kumimoji="1" lang="ja-JP" altLang="en-US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619672" y="3789040"/>
            <a:ext cx="720080" cy="43204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PID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131840" y="2852936"/>
            <a:ext cx="720080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既知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131840" y="4869160"/>
            <a:ext cx="720080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未知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stCxn id="5" idx="3"/>
            <a:endCxn id="10" idx="1"/>
          </p:cNvCxnSpPr>
          <p:nvPr/>
        </p:nvCxnSpPr>
        <p:spPr>
          <a:xfrm flipV="1">
            <a:off x="2339752" y="3068960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3"/>
            <a:endCxn id="11" idx="1"/>
          </p:cNvCxnSpPr>
          <p:nvPr/>
        </p:nvCxnSpPr>
        <p:spPr>
          <a:xfrm>
            <a:off x="2339752" y="4005064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0" idx="3"/>
            <a:endCxn id="9" idx="1"/>
          </p:cNvCxnSpPr>
          <p:nvPr/>
        </p:nvCxnSpPr>
        <p:spPr>
          <a:xfrm>
            <a:off x="3851920" y="3068960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716016" y="1700808"/>
            <a:ext cx="1634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Topic 1</a:t>
            </a:r>
            <a:r>
              <a:rPr kumimoji="1" lang="ja-JP" altLang="en-US" dirty="0" smtClean="0"/>
              <a:t>の方法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5589240"/>
            <a:ext cx="9144000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just"/>
            <a:r>
              <a:rPr lang="ja-JP" altLang="en-US" dirty="0" smtClean="0"/>
              <a:t>　既知語の</a:t>
            </a:r>
            <a:r>
              <a:rPr kumimoji="1" lang="ja-JP" altLang="en-US" dirty="0" smtClean="0"/>
              <a:t>精度 </a:t>
            </a:r>
            <a:r>
              <a:rPr kumimoji="1" lang="en-US" altLang="ja-JP" dirty="0" smtClean="0"/>
              <a:t>=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78.6%</a:t>
            </a:r>
          </a:p>
          <a:p>
            <a:pPr algn="just"/>
            <a:r>
              <a:rPr lang="ja-JP" altLang="en-US" dirty="0" smtClean="0"/>
              <a:t>　未知語の精度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84.6%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5364087" y="2708920"/>
            <a:ext cx="2160707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血漿鉄消失時間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364088" y="3140968"/>
            <a:ext cx="2160281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原発性免疫不全症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364087" y="4941168"/>
            <a:ext cx="2160707" cy="36004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フェニンジオン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364088" y="2276872"/>
            <a:ext cx="2160281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骨盤内炎症性疾患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364088" y="3573016"/>
            <a:ext cx="2160281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椎間板ヘルニア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6300192" y="4951216"/>
            <a:ext cx="1656650" cy="36004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フェニンジオン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0032" y="2060848"/>
            <a:ext cx="3096344" cy="2016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 2</a:t>
            </a:r>
            <a:br>
              <a:rPr kumimoji="1"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ja-JP" altLang="en-U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方法</a:t>
            </a:r>
            <a:r>
              <a:rPr lang="en-US" altLang="ja-JP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2.</a:t>
            </a:r>
            <a:r>
              <a:rPr lang="ja-JP" altLang="en-U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未知語を考慮して分類</a:t>
            </a:r>
            <a:endParaRPr kumimoji="1" lang="ja-JP" altLang="en-US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619672" y="3789040"/>
            <a:ext cx="720080" cy="43204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PID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508104" y="4869160"/>
            <a:ext cx="720080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未知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6" idx="3"/>
            <a:endCxn id="25" idx="1"/>
          </p:cNvCxnSpPr>
          <p:nvPr/>
        </p:nvCxnSpPr>
        <p:spPr>
          <a:xfrm flipV="1">
            <a:off x="2339752" y="3320988"/>
            <a:ext cx="3024336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6" idx="3"/>
            <a:endCxn id="11" idx="1"/>
          </p:cNvCxnSpPr>
          <p:nvPr/>
        </p:nvCxnSpPr>
        <p:spPr>
          <a:xfrm>
            <a:off x="2339752" y="4005064"/>
            <a:ext cx="31683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6" idx="3"/>
            <a:endCxn id="24" idx="1"/>
          </p:cNvCxnSpPr>
          <p:nvPr/>
        </p:nvCxnSpPr>
        <p:spPr>
          <a:xfrm flipV="1">
            <a:off x="2339752" y="2888940"/>
            <a:ext cx="3024335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6" idx="3"/>
            <a:endCxn id="27" idx="1"/>
          </p:cNvCxnSpPr>
          <p:nvPr/>
        </p:nvCxnSpPr>
        <p:spPr>
          <a:xfrm flipV="1">
            <a:off x="2339752" y="2456892"/>
            <a:ext cx="3024336" cy="154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6" idx="3"/>
            <a:endCxn id="28" idx="1"/>
          </p:cNvCxnSpPr>
          <p:nvPr/>
        </p:nvCxnSpPr>
        <p:spPr>
          <a:xfrm flipV="1">
            <a:off x="2339752" y="3753036"/>
            <a:ext cx="302433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0" y="5589240"/>
            <a:ext cx="9144000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kumimoji="1" lang="ja-JP" altLang="en-US" dirty="0" smtClean="0"/>
              <a:t>既知語 </a:t>
            </a:r>
            <a:r>
              <a:rPr kumimoji="1" lang="en-US" altLang="ja-JP" dirty="0" smtClean="0"/>
              <a:t>=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88.5%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&gt;</a:t>
            </a:r>
            <a:r>
              <a:rPr kumimoji="1" lang="ja-JP" altLang="en-US" dirty="0" smtClean="0"/>
              <a:t> 方法</a:t>
            </a:r>
            <a:r>
              <a:rPr kumimoji="1" lang="en-US" altLang="ja-JP" dirty="0" smtClean="0"/>
              <a:t>1</a:t>
            </a:r>
          </a:p>
          <a:p>
            <a:r>
              <a:rPr lang="ja-JP" altLang="en-US" dirty="0" smtClean="0"/>
              <a:t>未知語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86.8%</a:t>
            </a:r>
            <a:r>
              <a:rPr lang="ja-JP" altLang="en-US" dirty="0" smtClean="0"/>
              <a:t> </a:t>
            </a:r>
            <a:r>
              <a:rPr lang="en-US" altLang="ja-JP" dirty="0" smtClean="0"/>
              <a:t>&gt;</a:t>
            </a:r>
            <a:r>
              <a:rPr lang="ja-JP" altLang="en-US" dirty="0" smtClean="0"/>
              <a:t> 方法</a:t>
            </a:r>
            <a:r>
              <a:rPr lang="en-US" altLang="ja-JP" dirty="0" smtClean="0"/>
              <a:t>1</a:t>
            </a:r>
            <a:endParaRPr kumimoji="1" lang="en-US" altLang="ja-JP" dirty="0" smtClean="0"/>
          </a:p>
        </p:txBody>
      </p:sp>
      <p:sp>
        <p:nvSpPr>
          <p:cNvPr id="24" name="角丸四角形 23"/>
          <p:cNvSpPr/>
          <p:nvPr/>
        </p:nvSpPr>
        <p:spPr>
          <a:xfrm>
            <a:off x="5364087" y="2708920"/>
            <a:ext cx="2160707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血漿鉄消失時間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364088" y="3140968"/>
            <a:ext cx="2160281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原発性免疫不全症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364088" y="2276872"/>
            <a:ext cx="2160281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骨盤内炎症性疾患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364088" y="3573016"/>
            <a:ext cx="2160281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椎間板ヘルニア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16016" y="1700808"/>
            <a:ext cx="1634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Topic 1</a:t>
            </a:r>
            <a:r>
              <a:rPr kumimoji="1" lang="ja-JP" altLang="en-US" dirty="0" smtClean="0"/>
              <a:t>の方法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>
            <a:off x="3321781" y="5020209"/>
            <a:ext cx="625255" cy="661538"/>
            <a:chOff x="3321781" y="5020209"/>
            <a:chExt cx="625255" cy="661538"/>
          </a:xfrm>
        </p:grpSpPr>
        <p:sp>
          <p:nvSpPr>
            <p:cNvPr id="20" name="円/楕円 19"/>
            <p:cNvSpPr/>
            <p:nvPr/>
          </p:nvSpPr>
          <p:spPr>
            <a:xfrm>
              <a:off x="3446832" y="5020209"/>
              <a:ext cx="125051" cy="1323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446832" y="5152516"/>
              <a:ext cx="125051" cy="1323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821985" y="5417132"/>
              <a:ext cx="125051" cy="1323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3321781" y="5549439"/>
              <a:ext cx="125051" cy="1323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3571883" y="5284824"/>
              <a:ext cx="125051" cy="1323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3821985" y="5020209"/>
              <a:ext cx="125051" cy="1323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2194941" y="1844825"/>
            <a:ext cx="4753323" cy="4104456"/>
            <a:chOff x="2194941" y="1844825"/>
            <a:chExt cx="4753323" cy="4104456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2196321" y="5946362"/>
              <a:ext cx="4751943" cy="2918"/>
            </a:xfrm>
            <a:prstGeom prst="straightConnector1">
              <a:avLst/>
            </a:prstGeom>
            <a:ln>
              <a:solidFill>
                <a:schemeClr val="tx1">
                  <a:lumMod val="90000"/>
                  <a:lumOff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矢印コネクタ 5"/>
            <p:cNvCxnSpPr/>
            <p:nvPr/>
          </p:nvCxnSpPr>
          <p:spPr>
            <a:xfrm rot="5400000" flipH="1" flipV="1">
              <a:off x="143403" y="3896363"/>
              <a:ext cx="4104456" cy="1379"/>
            </a:xfrm>
            <a:prstGeom prst="straightConnector1">
              <a:avLst/>
            </a:prstGeom>
            <a:ln>
              <a:solidFill>
                <a:schemeClr val="tx1">
                  <a:lumMod val="90000"/>
                  <a:lumOff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2946627" y="3432516"/>
              <a:ext cx="125051" cy="13230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2946627" y="3697132"/>
              <a:ext cx="125051" cy="13230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696525" y="3564824"/>
              <a:ext cx="125051" cy="13230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821576" y="3167901"/>
              <a:ext cx="125051" cy="13230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2821576" y="3829440"/>
              <a:ext cx="125051" cy="13230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3196730" y="3564824"/>
              <a:ext cx="125051" cy="13230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5197548" y="5284824"/>
              <a:ext cx="125051" cy="1323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447650" y="5020209"/>
              <a:ext cx="125051" cy="1323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822803" y="4887901"/>
              <a:ext cx="125051" cy="1323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447650" y="5417132"/>
              <a:ext cx="125051" cy="1323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197548" y="4887901"/>
              <a:ext cx="125051" cy="1323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5697752" y="5284824"/>
              <a:ext cx="125051" cy="1323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4572292" y="2506363"/>
              <a:ext cx="125051" cy="13230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4447241" y="2241747"/>
              <a:ext cx="125051" cy="13230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4197139" y="2638670"/>
              <a:ext cx="125051" cy="13230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3947036" y="2506363"/>
              <a:ext cx="125051" cy="13230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4822394" y="2506363"/>
              <a:ext cx="125051" cy="13230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4322190" y="1977132"/>
              <a:ext cx="125051" cy="13230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5947854" y="3697132"/>
              <a:ext cx="125051" cy="13230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6072905" y="3035593"/>
              <a:ext cx="125051" cy="13230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6573110" y="3300209"/>
              <a:ext cx="125051" cy="13230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6197957" y="3829440"/>
              <a:ext cx="125051" cy="13230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5947854" y="3300209"/>
              <a:ext cx="125051" cy="13230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6448059" y="3697132"/>
              <a:ext cx="125051" cy="13230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1" name="直線コネクタ 40"/>
          <p:cNvCxnSpPr/>
          <p:nvPr/>
        </p:nvCxnSpPr>
        <p:spPr>
          <a:xfrm flipV="1">
            <a:off x="2411760" y="4293096"/>
            <a:ext cx="4752528" cy="21602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3491880" y="4005064"/>
            <a:ext cx="3096344" cy="187220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5436096" y="6021288"/>
            <a:ext cx="1634410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血漿鉄消失時間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563888" y="1484784"/>
            <a:ext cx="1872208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</a:rPr>
              <a:t>原発性免疫不全症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339752" y="5949280"/>
            <a:ext cx="1512168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>
                    <a:lumMod val="50000"/>
                  </a:schemeClr>
                </a:solidFill>
              </a:rPr>
              <a:t>フェニンジオン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251520" y="3501008"/>
            <a:ext cx="1872208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骨盤内炎症性疾患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804248" y="3212976"/>
            <a:ext cx="1584176" cy="2880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椎間板ヘルニア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51" name="円弧 50"/>
          <p:cNvSpPr/>
          <p:nvPr/>
        </p:nvSpPr>
        <p:spPr>
          <a:xfrm rot="12564953">
            <a:off x="3868529" y="3745967"/>
            <a:ext cx="1766979" cy="1814337"/>
          </a:xfrm>
          <a:prstGeom prst="arc">
            <a:avLst>
              <a:gd name="adj1" fmla="val 16633980"/>
              <a:gd name="adj2" fmla="val 19907599"/>
            </a:avLst>
          </a:prstGeom>
          <a:ln w="38100">
            <a:solidFill>
              <a:srgbClr val="E62828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グループ化 58"/>
          <p:cNvGrpSpPr/>
          <p:nvPr/>
        </p:nvGrpSpPr>
        <p:grpSpPr>
          <a:xfrm>
            <a:off x="2843808" y="2204864"/>
            <a:ext cx="3077379" cy="3516684"/>
            <a:chOff x="2843808" y="2204864"/>
            <a:chExt cx="3077379" cy="3516684"/>
          </a:xfrm>
        </p:grpSpPr>
        <p:sp>
          <p:nvSpPr>
            <p:cNvPr id="52" name="円/楕円 51"/>
            <p:cNvSpPr/>
            <p:nvPr/>
          </p:nvSpPr>
          <p:spPr>
            <a:xfrm>
              <a:off x="5724128" y="2204864"/>
              <a:ext cx="125051" cy="1323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4139952" y="4725144"/>
              <a:ext cx="125051" cy="1323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4139952" y="3501008"/>
              <a:ext cx="125051" cy="1323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5796136" y="4221088"/>
              <a:ext cx="125051" cy="1323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2843808" y="4869160"/>
              <a:ext cx="125051" cy="1323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4788024" y="3717032"/>
              <a:ext cx="125051" cy="1323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3131840" y="5589240"/>
              <a:ext cx="125051" cy="13230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0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Topic 2</a:t>
            </a:r>
            <a:br>
              <a:rPr kumimoji="1" lang="en-US" altLang="ja-JP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ja-JP" altLang="en-U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方法</a:t>
            </a:r>
            <a:r>
              <a:rPr lang="en-US" altLang="ja-JP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2’.</a:t>
            </a:r>
            <a:r>
              <a:rPr lang="ja-JP" altLang="en-U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学習データを追加してみる</a:t>
            </a:r>
            <a:endParaRPr kumimoji="1" lang="ja-JP" altLang="en-US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0" y="5589240"/>
            <a:ext cx="9144000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kumimoji="1" lang="ja-JP" altLang="en-US" dirty="0" smtClean="0"/>
              <a:t>既知語 </a:t>
            </a:r>
            <a:r>
              <a:rPr kumimoji="1" lang="en-US" altLang="ja-JP" dirty="0" smtClean="0"/>
              <a:t>=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85.9%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&lt;</a:t>
            </a:r>
            <a:r>
              <a:rPr kumimoji="1" lang="ja-JP" altLang="en-US" dirty="0" smtClean="0"/>
              <a:t> 方法</a:t>
            </a:r>
            <a:r>
              <a:rPr kumimoji="1" lang="en-US" altLang="ja-JP" dirty="0" smtClean="0"/>
              <a:t>2</a:t>
            </a:r>
          </a:p>
          <a:p>
            <a:r>
              <a:rPr lang="ja-JP" altLang="en-US" dirty="0" smtClean="0"/>
              <a:t>未知語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91.6%</a:t>
            </a:r>
            <a:r>
              <a:rPr lang="ja-JP" altLang="en-US" dirty="0" smtClean="0"/>
              <a:t> </a:t>
            </a:r>
            <a:r>
              <a:rPr lang="en-US" altLang="ja-JP" dirty="0" smtClean="0"/>
              <a:t>&gt;</a:t>
            </a:r>
            <a:r>
              <a:rPr lang="ja-JP" altLang="en-US" dirty="0" smtClean="0"/>
              <a:t> 方法</a:t>
            </a:r>
            <a:r>
              <a:rPr lang="en-US" altLang="ja-JP" dirty="0" smtClean="0"/>
              <a:t>2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 animBg="1"/>
      <p:bldP spid="6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結語</a:t>
            </a:r>
            <a:endParaRPr kumimoji="1" lang="ja-JP" altLang="en-US" sz="40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/>
              <a:t>日本語テキスト中の英語略語の展開</a:t>
            </a:r>
            <a:endParaRPr lang="en-US" altLang="ja-JP" sz="28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ja-JP" altLang="en-US" sz="2400" dirty="0" smtClean="0"/>
              <a:t>形態素解析を使わない方が良い</a:t>
            </a:r>
            <a:endParaRPr lang="en-US" altLang="ja-JP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kumimoji="1" lang="ja-JP" altLang="en-US" sz="2400" dirty="0" smtClean="0"/>
              <a:t>未知の展開語を考慮する時，</a:t>
            </a:r>
            <a:endParaRPr kumimoji="1" lang="en-US" altLang="ja-JP" sz="2400" dirty="0" smtClean="0"/>
          </a:p>
          <a:p>
            <a:pPr marL="1257300" lvl="2" indent="-457200">
              <a:buFont typeface="+mj-lt"/>
              <a:buAutoNum type="arabicPeriod"/>
            </a:pPr>
            <a:r>
              <a:rPr kumimoji="1" lang="ja-JP" altLang="en-US" sz="2000" dirty="0" smtClean="0"/>
              <a:t>既知・未知の判別と略語展開を同時に行った方が</a:t>
            </a:r>
            <a:r>
              <a:rPr lang="ja-JP" altLang="en-US" sz="2000" dirty="0" smtClean="0"/>
              <a:t>良い</a:t>
            </a:r>
            <a:endParaRPr lang="en-US" altLang="ja-JP" sz="2000" dirty="0" smtClean="0"/>
          </a:p>
          <a:p>
            <a:pPr marL="1257300" lvl="2" indent="-457200">
              <a:buFont typeface="+mj-lt"/>
              <a:buAutoNum type="arabicPeriod"/>
            </a:pPr>
            <a:r>
              <a:rPr kumimoji="1" lang="ja-JP" altLang="en-US" sz="2000" dirty="0" smtClean="0"/>
              <a:t>対象略語と関係ないデータを加えることで精度の調整ができる</a:t>
            </a:r>
            <a:endParaRPr kumimoji="1" lang="en-US" altLang="ja-JP" sz="2000" dirty="0" smtClean="0"/>
          </a:p>
          <a:p>
            <a:pPr marL="1257300" lvl="2" indent="-457200">
              <a:buFont typeface="+mj-lt"/>
              <a:buAutoNum type="arabicPeriod"/>
            </a:pPr>
            <a:endParaRPr lang="en-US" altLang="ja-JP" sz="2000" dirty="0" smtClean="0"/>
          </a:p>
          <a:p>
            <a:pPr marL="457200" indent="-457200"/>
            <a:r>
              <a:rPr kumimoji="1" lang="ja-JP" altLang="en-US" sz="2800" dirty="0" smtClean="0"/>
              <a:t>今後の課題</a:t>
            </a:r>
            <a:endParaRPr kumimoji="1" lang="en-US" altLang="ja-JP" sz="2400" dirty="0" smtClean="0"/>
          </a:p>
          <a:p>
            <a:pPr marL="857250" lvl="1" indent="-457200"/>
            <a:r>
              <a:rPr kumimoji="1" lang="ja-JP" altLang="en-US" sz="2400" dirty="0" smtClean="0"/>
              <a:t>学習データの収集</a:t>
            </a:r>
            <a:endParaRPr kumimoji="1" lang="en-US" altLang="ja-JP" sz="2400" dirty="0" smtClean="0"/>
          </a:p>
          <a:p>
            <a:pPr marL="857250" lvl="1" indent="-457200"/>
            <a:r>
              <a:rPr kumimoji="1" lang="ja-JP" altLang="en-US" sz="2400" dirty="0" smtClean="0"/>
              <a:t>未知の展開語の推定</a:t>
            </a:r>
            <a:endParaRPr kumimoji="1" lang="en-US" altLang="ja-JP" sz="2400" dirty="0" smtClean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正方形/長方形 178"/>
          <p:cNvSpPr/>
          <p:nvPr/>
        </p:nvSpPr>
        <p:spPr>
          <a:xfrm>
            <a:off x="0" y="1844824"/>
            <a:ext cx="9144000" cy="417646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/>
          <p:cNvSpPr/>
          <p:nvPr/>
        </p:nvSpPr>
        <p:spPr>
          <a:xfrm>
            <a:off x="5652120" y="4149080"/>
            <a:ext cx="3215041" cy="1440160"/>
          </a:xfrm>
          <a:custGeom>
            <a:avLst/>
            <a:gdLst>
              <a:gd name="connsiteX0" fmla="*/ 252248 w 3573517"/>
              <a:gd name="connsiteY0" fmla="*/ 783021 h 1455683"/>
              <a:gd name="connsiteX1" fmla="*/ 567559 w 3573517"/>
              <a:gd name="connsiteY1" fmla="*/ 173421 h 1455683"/>
              <a:gd name="connsiteX2" fmla="*/ 3005959 w 3573517"/>
              <a:gd name="connsiteY2" fmla="*/ 183931 h 1455683"/>
              <a:gd name="connsiteX3" fmla="*/ 3153103 w 3573517"/>
              <a:gd name="connsiteY3" fmla="*/ 1277007 h 1455683"/>
              <a:gd name="connsiteX4" fmla="*/ 483476 w 3573517"/>
              <a:gd name="connsiteY4" fmla="*/ 1255986 h 1455683"/>
              <a:gd name="connsiteX5" fmla="*/ 252248 w 3573517"/>
              <a:gd name="connsiteY5" fmla="*/ 783021 h 1455683"/>
              <a:gd name="connsiteX0" fmla="*/ 146410 w 3594684"/>
              <a:gd name="connsiteY0" fmla="*/ 767999 h 1455683"/>
              <a:gd name="connsiteX1" fmla="*/ 588726 w 3594684"/>
              <a:gd name="connsiteY1" fmla="*/ 173421 h 1455683"/>
              <a:gd name="connsiteX2" fmla="*/ 3027126 w 3594684"/>
              <a:gd name="connsiteY2" fmla="*/ 183931 h 1455683"/>
              <a:gd name="connsiteX3" fmla="*/ 3174270 w 3594684"/>
              <a:gd name="connsiteY3" fmla="*/ 1277007 h 1455683"/>
              <a:gd name="connsiteX4" fmla="*/ 504643 w 3594684"/>
              <a:gd name="connsiteY4" fmla="*/ 1255986 h 1455683"/>
              <a:gd name="connsiteX5" fmla="*/ 146410 w 3594684"/>
              <a:gd name="connsiteY5" fmla="*/ 767999 h 1455683"/>
              <a:gd name="connsiteX0" fmla="*/ 146410 w 3594684"/>
              <a:gd name="connsiteY0" fmla="*/ 767999 h 1455683"/>
              <a:gd name="connsiteX1" fmla="*/ 588726 w 3594684"/>
              <a:gd name="connsiteY1" fmla="*/ 173421 h 1455683"/>
              <a:gd name="connsiteX2" fmla="*/ 3027126 w 3594684"/>
              <a:gd name="connsiteY2" fmla="*/ 183931 h 1455683"/>
              <a:gd name="connsiteX3" fmla="*/ 3174270 w 3594684"/>
              <a:gd name="connsiteY3" fmla="*/ 1277007 h 1455683"/>
              <a:gd name="connsiteX4" fmla="*/ 504643 w 3594684"/>
              <a:gd name="connsiteY4" fmla="*/ 1255986 h 1455683"/>
              <a:gd name="connsiteX5" fmla="*/ 146410 w 3594684"/>
              <a:gd name="connsiteY5" fmla="*/ 767999 h 1455683"/>
              <a:gd name="connsiteX0" fmla="*/ 37803 w 3449772"/>
              <a:gd name="connsiteY0" fmla="*/ 767999 h 1470362"/>
              <a:gd name="connsiteX1" fmla="*/ 480119 w 3449772"/>
              <a:gd name="connsiteY1" fmla="*/ 173421 h 1470362"/>
              <a:gd name="connsiteX2" fmla="*/ 2918519 w 3449772"/>
              <a:gd name="connsiteY2" fmla="*/ 183931 h 1470362"/>
              <a:gd name="connsiteX3" fmla="*/ 3065663 w 3449772"/>
              <a:gd name="connsiteY3" fmla="*/ 1277007 h 1470362"/>
              <a:gd name="connsiteX4" fmla="*/ 613867 w 3449772"/>
              <a:gd name="connsiteY4" fmla="*/ 1344063 h 1470362"/>
              <a:gd name="connsiteX5" fmla="*/ 37803 w 3449772"/>
              <a:gd name="connsiteY5" fmla="*/ 767999 h 1470362"/>
              <a:gd name="connsiteX0" fmla="*/ 37803 w 3324853"/>
              <a:gd name="connsiteY0" fmla="*/ 755172 h 1403244"/>
              <a:gd name="connsiteX1" fmla="*/ 480119 w 3324853"/>
              <a:gd name="connsiteY1" fmla="*/ 160594 h 1403244"/>
              <a:gd name="connsiteX2" fmla="*/ 2918519 w 3324853"/>
              <a:gd name="connsiteY2" fmla="*/ 171104 h 1403244"/>
              <a:gd name="connsiteX3" fmla="*/ 2918123 w 3324853"/>
              <a:gd name="connsiteY3" fmla="*/ 1187219 h 1403244"/>
              <a:gd name="connsiteX4" fmla="*/ 613867 w 3324853"/>
              <a:gd name="connsiteY4" fmla="*/ 1331236 h 1403244"/>
              <a:gd name="connsiteX5" fmla="*/ 37803 w 3324853"/>
              <a:gd name="connsiteY5" fmla="*/ 755172 h 1403244"/>
              <a:gd name="connsiteX0" fmla="*/ 37803 w 3324853"/>
              <a:gd name="connsiteY0" fmla="*/ 755172 h 1368573"/>
              <a:gd name="connsiteX1" fmla="*/ 480119 w 3324853"/>
              <a:gd name="connsiteY1" fmla="*/ 160594 h 1368573"/>
              <a:gd name="connsiteX2" fmla="*/ 2918519 w 3324853"/>
              <a:gd name="connsiteY2" fmla="*/ 171104 h 1368573"/>
              <a:gd name="connsiteX3" fmla="*/ 2918123 w 3324853"/>
              <a:gd name="connsiteY3" fmla="*/ 1187219 h 1368573"/>
              <a:gd name="connsiteX4" fmla="*/ 685876 w 3324853"/>
              <a:gd name="connsiteY4" fmla="*/ 1259227 h 1368573"/>
              <a:gd name="connsiteX5" fmla="*/ 37803 w 3324853"/>
              <a:gd name="connsiteY5" fmla="*/ 755172 h 136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4853" h="1368573">
                <a:moveTo>
                  <a:pt x="37803" y="755172"/>
                </a:moveTo>
                <a:cubicBezTo>
                  <a:pt x="51817" y="574745"/>
                  <a:pt x="0" y="257939"/>
                  <a:pt x="480119" y="160594"/>
                </a:cubicBezTo>
                <a:cubicBezTo>
                  <a:pt x="960238" y="63249"/>
                  <a:pt x="2512185" y="0"/>
                  <a:pt x="2918519" y="171104"/>
                </a:cubicBezTo>
                <a:cubicBezTo>
                  <a:pt x="3324853" y="342208"/>
                  <a:pt x="3290230" y="1005865"/>
                  <a:pt x="2918123" y="1187219"/>
                </a:cubicBezTo>
                <a:cubicBezTo>
                  <a:pt x="2546016" y="1368573"/>
                  <a:pt x="1165929" y="1331235"/>
                  <a:pt x="685876" y="1259227"/>
                </a:cubicBezTo>
                <a:cubicBezTo>
                  <a:pt x="205823" y="1187219"/>
                  <a:pt x="87732" y="986845"/>
                  <a:pt x="37803" y="755172"/>
                </a:cubicBezTo>
                <a:close/>
              </a:path>
            </a:pathLst>
          </a:custGeom>
          <a:solidFill>
            <a:srgbClr val="46572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/>
          <p:cNvSpPr/>
          <p:nvPr/>
        </p:nvSpPr>
        <p:spPr>
          <a:xfrm>
            <a:off x="707570" y="1880828"/>
            <a:ext cx="7104788" cy="3828426"/>
          </a:xfrm>
          <a:custGeom>
            <a:avLst/>
            <a:gdLst>
              <a:gd name="connsiteX0" fmla="*/ 3817007 w 6647792"/>
              <a:gd name="connsiteY0" fmla="*/ 112110 h 3885323"/>
              <a:gd name="connsiteX1" fmla="*/ 2913117 w 6647792"/>
              <a:gd name="connsiteY1" fmla="*/ 217213 h 3885323"/>
              <a:gd name="connsiteX2" fmla="*/ 2461172 w 6647792"/>
              <a:gd name="connsiteY2" fmla="*/ 690178 h 3885323"/>
              <a:gd name="connsiteX3" fmla="*/ 1052786 w 6647792"/>
              <a:gd name="connsiteY3" fmla="*/ 1047530 h 3885323"/>
              <a:gd name="connsiteX4" fmla="*/ 106855 w 6647792"/>
              <a:gd name="connsiteY4" fmla="*/ 1793765 h 3885323"/>
              <a:gd name="connsiteX5" fmla="*/ 411655 w 6647792"/>
              <a:gd name="connsiteY5" fmla="*/ 3286234 h 3885323"/>
              <a:gd name="connsiteX6" fmla="*/ 1546772 w 6647792"/>
              <a:gd name="connsiteY6" fmla="*/ 3874813 h 3885323"/>
              <a:gd name="connsiteX7" fmla="*/ 2429641 w 6647792"/>
              <a:gd name="connsiteY7" fmla="*/ 3349296 h 3885323"/>
              <a:gd name="connsiteX8" fmla="*/ 4920593 w 6647792"/>
              <a:gd name="connsiteY8" fmla="*/ 2214178 h 3885323"/>
              <a:gd name="connsiteX9" fmla="*/ 6371020 w 6647792"/>
              <a:gd name="connsiteY9" fmla="*/ 2193158 h 3885323"/>
              <a:gd name="connsiteX10" fmla="*/ 6581227 w 6647792"/>
              <a:gd name="connsiteY10" fmla="*/ 1562537 h 3885323"/>
              <a:gd name="connsiteX11" fmla="*/ 6129282 w 6647792"/>
              <a:gd name="connsiteY11" fmla="*/ 889875 h 3885323"/>
              <a:gd name="connsiteX12" fmla="*/ 3817007 w 6647792"/>
              <a:gd name="connsiteY12" fmla="*/ 112110 h 3885323"/>
              <a:gd name="connsiteX0" fmla="*/ 3809561 w 6640346"/>
              <a:gd name="connsiteY0" fmla="*/ 112110 h 3885323"/>
              <a:gd name="connsiteX1" fmla="*/ 2905671 w 6640346"/>
              <a:gd name="connsiteY1" fmla="*/ 217213 h 3885323"/>
              <a:gd name="connsiteX2" fmla="*/ 2453726 w 6640346"/>
              <a:gd name="connsiteY2" fmla="*/ 690178 h 3885323"/>
              <a:gd name="connsiteX3" fmla="*/ 1000666 w 6640346"/>
              <a:gd name="connsiteY3" fmla="*/ 1008112 h 3885323"/>
              <a:gd name="connsiteX4" fmla="*/ 99409 w 6640346"/>
              <a:gd name="connsiteY4" fmla="*/ 1793765 h 3885323"/>
              <a:gd name="connsiteX5" fmla="*/ 404209 w 6640346"/>
              <a:gd name="connsiteY5" fmla="*/ 3286234 h 3885323"/>
              <a:gd name="connsiteX6" fmla="*/ 1539326 w 6640346"/>
              <a:gd name="connsiteY6" fmla="*/ 3874813 h 3885323"/>
              <a:gd name="connsiteX7" fmla="*/ 2422195 w 6640346"/>
              <a:gd name="connsiteY7" fmla="*/ 3349296 h 3885323"/>
              <a:gd name="connsiteX8" fmla="*/ 4913147 w 6640346"/>
              <a:gd name="connsiteY8" fmla="*/ 2214178 h 3885323"/>
              <a:gd name="connsiteX9" fmla="*/ 6363574 w 6640346"/>
              <a:gd name="connsiteY9" fmla="*/ 2193158 h 3885323"/>
              <a:gd name="connsiteX10" fmla="*/ 6573781 w 6640346"/>
              <a:gd name="connsiteY10" fmla="*/ 1562537 h 3885323"/>
              <a:gd name="connsiteX11" fmla="*/ 6121836 w 6640346"/>
              <a:gd name="connsiteY11" fmla="*/ 889875 h 3885323"/>
              <a:gd name="connsiteX12" fmla="*/ 3809561 w 6640346"/>
              <a:gd name="connsiteY12" fmla="*/ 112110 h 3885323"/>
              <a:gd name="connsiteX0" fmla="*/ 3809561 w 6640346"/>
              <a:gd name="connsiteY0" fmla="*/ 112110 h 3885323"/>
              <a:gd name="connsiteX1" fmla="*/ 2905671 w 6640346"/>
              <a:gd name="connsiteY1" fmla="*/ 217213 h 3885323"/>
              <a:gd name="connsiteX2" fmla="*/ 2453726 w 6640346"/>
              <a:gd name="connsiteY2" fmla="*/ 690178 h 3885323"/>
              <a:gd name="connsiteX3" fmla="*/ 1000666 w 6640346"/>
              <a:gd name="connsiteY3" fmla="*/ 1008112 h 3885323"/>
              <a:gd name="connsiteX4" fmla="*/ 99409 w 6640346"/>
              <a:gd name="connsiteY4" fmla="*/ 1793765 h 3885323"/>
              <a:gd name="connsiteX5" fmla="*/ 404209 w 6640346"/>
              <a:gd name="connsiteY5" fmla="*/ 3286234 h 3885323"/>
              <a:gd name="connsiteX6" fmla="*/ 1539326 w 6640346"/>
              <a:gd name="connsiteY6" fmla="*/ 3874813 h 3885323"/>
              <a:gd name="connsiteX7" fmla="*/ 2422195 w 6640346"/>
              <a:gd name="connsiteY7" fmla="*/ 3349296 h 3885323"/>
              <a:gd name="connsiteX8" fmla="*/ 4913147 w 6640346"/>
              <a:gd name="connsiteY8" fmla="*/ 2214178 h 3885323"/>
              <a:gd name="connsiteX9" fmla="*/ 6363574 w 6640346"/>
              <a:gd name="connsiteY9" fmla="*/ 2193158 h 3885323"/>
              <a:gd name="connsiteX10" fmla="*/ 6573781 w 6640346"/>
              <a:gd name="connsiteY10" fmla="*/ 1562537 h 3885323"/>
              <a:gd name="connsiteX11" fmla="*/ 6121836 w 6640346"/>
              <a:gd name="connsiteY11" fmla="*/ 889875 h 3885323"/>
              <a:gd name="connsiteX12" fmla="*/ 3809561 w 6640346"/>
              <a:gd name="connsiteY12" fmla="*/ 112110 h 3885323"/>
              <a:gd name="connsiteX0" fmla="*/ 3785559 w 6616344"/>
              <a:gd name="connsiteY0" fmla="*/ 112110 h 3885323"/>
              <a:gd name="connsiteX1" fmla="*/ 2881669 w 6616344"/>
              <a:gd name="connsiteY1" fmla="*/ 217213 h 3885323"/>
              <a:gd name="connsiteX2" fmla="*/ 2429724 w 6616344"/>
              <a:gd name="connsiteY2" fmla="*/ 690178 h 3885323"/>
              <a:gd name="connsiteX3" fmla="*/ 832648 w 6616344"/>
              <a:gd name="connsiteY3" fmla="*/ 1008112 h 3885323"/>
              <a:gd name="connsiteX4" fmla="*/ 75407 w 6616344"/>
              <a:gd name="connsiteY4" fmla="*/ 1793765 h 3885323"/>
              <a:gd name="connsiteX5" fmla="*/ 380207 w 6616344"/>
              <a:gd name="connsiteY5" fmla="*/ 3286234 h 3885323"/>
              <a:gd name="connsiteX6" fmla="*/ 1515324 w 6616344"/>
              <a:gd name="connsiteY6" fmla="*/ 3874813 h 3885323"/>
              <a:gd name="connsiteX7" fmla="*/ 2398193 w 6616344"/>
              <a:gd name="connsiteY7" fmla="*/ 3349296 h 3885323"/>
              <a:gd name="connsiteX8" fmla="*/ 4889145 w 6616344"/>
              <a:gd name="connsiteY8" fmla="*/ 2214178 h 3885323"/>
              <a:gd name="connsiteX9" fmla="*/ 6339572 w 6616344"/>
              <a:gd name="connsiteY9" fmla="*/ 2193158 h 3885323"/>
              <a:gd name="connsiteX10" fmla="*/ 6549779 w 6616344"/>
              <a:gd name="connsiteY10" fmla="*/ 1562537 h 3885323"/>
              <a:gd name="connsiteX11" fmla="*/ 6097834 w 6616344"/>
              <a:gd name="connsiteY11" fmla="*/ 889875 h 3885323"/>
              <a:gd name="connsiteX12" fmla="*/ 3785559 w 6616344"/>
              <a:gd name="connsiteY12" fmla="*/ 112110 h 3885323"/>
              <a:gd name="connsiteX0" fmla="*/ 3785559 w 6616344"/>
              <a:gd name="connsiteY0" fmla="*/ 112110 h 3885323"/>
              <a:gd name="connsiteX1" fmla="*/ 2881669 w 6616344"/>
              <a:gd name="connsiteY1" fmla="*/ 217213 h 3885323"/>
              <a:gd name="connsiteX2" fmla="*/ 2429724 w 6616344"/>
              <a:gd name="connsiteY2" fmla="*/ 690178 h 3885323"/>
              <a:gd name="connsiteX3" fmla="*/ 832648 w 6616344"/>
              <a:gd name="connsiteY3" fmla="*/ 1008112 h 3885323"/>
              <a:gd name="connsiteX4" fmla="*/ 75407 w 6616344"/>
              <a:gd name="connsiteY4" fmla="*/ 1793765 h 3885323"/>
              <a:gd name="connsiteX5" fmla="*/ 380207 w 6616344"/>
              <a:gd name="connsiteY5" fmla="*/ 3286234 h 3885323"/>
              <a:gd name="connsiteX6" fmla="*/ 1515324 w 6616344"/>
              <a:gd name="connsiteY6" fmla="*/ 3874813 h 3885323"/>
              <a:gd name="connsiteX7" fmla="*/ 2398193 w 6616344"/>
              <a:gd name="connsiteY7" fmla="*/ 3349296 h 3885323"/>
              <a:gd name="connsiteX8" fmla="*/ 4889145 w 6616344"/>
              <a:gd name="connsiteY8" fmla="*/ 2214178 h 3885323"/>
              <a:gd name="connsiteX9" fmla="*/ 6339572 w 6616344"/>
              <a:gd name="connsiteY9" fmla="*/ 2193158 h 3885323"/>
              <a:gd name="connsiteX10" fmla="*/ 6549779 w 6616344"/>
              <a:gd name="connsiteY10" fmla="*/ 1562537 h 3885323"/>
              <a:gd name="connsiteX11" fmla="*/ 6097834 w 6616344"/>
              <a:gd name="connsiteY11" fmla="*/ 889875 h 3885323"/>
              <a:gd name="connsiteX12" fmla="*/ 3785559 w 6616344"/>
              <a:gd name="connsiteY12" fmla="*/ 112110 h 3885323"/>
              <a:gd name="connsiteX0" fmla="*/ 3820406 w 6651191"/>
              <a:gd name="connsiteY0" fmla="*/ 112110 h 3885323"/>
              <a:gd name="connsiteX1" fmla="*/ 2916516 w 6651191"/>
              <a:gd name="connsiteY1" fmla="*/ 217213 h 3885323"/>
              <a:gd name="connsiteX2" fmla="*/ 2464571 w 6651191"/>
              <a:gd name="connsiteY2" fmla="*/ 690178 h 3885323"/>
              <a:gd name="connsiteX3" fmla="*/ 867495 w 6651191"/>
              <a:gd name="connsiteY3" fmla="*/ 1008112 h 3885323"/>
              <a:gd name="connsiteX4" fmla="*/ 75407 w 6651191"/>
              <a:gd name="connsiteY4" fmla="*/ 1944216 h 3885323"/>
              <a:gd name="connsiteX5" fmla="*/ 415054 w 6651191"/>
              <a:gd name="connsiteY5" fmla="*/ 3286234 h 3885323"/>
              <a:gd name="connsiteX6" fmla="*/ 1550171 w 6651191"/>
              <a:gd name="connsiteY6" fmla="*/ 3874813 h 3885323"/>
              <a:gd name="connsiteX7" fmla="*/ 2433040 w 6651191"/>
              <a:gd name="connsiteY7" fmla="*/ 3349296 h 3885323"/>
              <a:gd name="connsiteX8" fmla="*/ 4923992 w 6651191"/>
              <a:gd name="connsiteY8" fmla="*/ 2214178 h 3885323"/>
              <a:gd name="connsiteX9" fmla="*/ 6374419 w 6651191"/>
              <a:gd name="connsiteY9" fmla="*/ 2193158 h 3885323"/>
              <a:gd name="connsiteX10" fmla="*/ 6584626 w 6651191"/>
              <a:gd name="connsiteY10" fmla="*/ 1562537 h 3885323"/>
              <a:gd name="connsiteX11" fmla="*/ 6132681 w 6651191"/>
              <a:gd name="connsiteY11" fmla="*/ 889875 h 3885323"/>
              <a:gd name="connsiteX12" fmla="*/ 3820406 w 6651191"/>
              <a:gd name="connsiteY12" fmla="*/ 112110 h 3885323"/>
              <a:gd name="connsiteX0" fmla="*/ 3805005 w 6635790"/>
              <a:gd name="connsiteY0" fmla="*/ 112110 h 3880968"/>
              <a:gd name="connsiteX1" fmla="*/ 2901115 w 6635790"/>
              <a:gd name="connsiteY1" fmla="*/ 217213 h 3880968"/>
              <a:gd name="connsiteX2" fmla="*/ 2449170 w 6635790"/>
              <a:gd name="connsiteY2" fmla="*/ 690178 h 3880968"/>
              <a:gd name="connsiteX3" fmla="*/ 852094 w 6635790"/>
              <a:gd name="connsiteY3" fmla="*/ 1008112 h 3880968"/>
              <a:gd name="connsiteX4" fmla="*/ 60006 w 6635790"/>
              <a:gd name="connsiteY4" fmla="*/ 1944216 h 3880968"/>
              <a:gd name="connsiteX5" fmla="*/ 492055 w 6635790"/>
              <a:gd name="connsiteY5" fmla="*/ 3312368 h 3880968"/>
              <a:gd name="connsiteX6" fmla="*/ 1534770 w 6635790"/>
              <a:gd name="connsiteY6" fmla="*/ 3874813 h 3880968"/>
              <a:gd name="connsiteX7" fmla="*/ 2417639 w 6635790"/>
              <a:gd name="connsiteY7" fmla="*/ 3349296 h 3880968"/>
              <a:gd name="connsiteX8" fmla="*/ 4908591 w 6635790"/>
              <a:gd name="connsiteY8" fmla="*/ 2214178 h 3880968"/>
              <a:gd name="connsiteX9" fmla="*/ 6359018 w 6635790"/>
              <a:gd name="connsiteY9" fmla="*/ 2193158 h 3880968"/>
              <a:gd name="connsiteX10" fmla="*/ 6569225 w 6635790"/>
              <a:gd name="connsiteY10" fmla="*/ 1562537 h 3880968"/>
              <a:gd name="connsiteX11" fmla="*/ 6117280 w 6635790"/>
              <a:gd name="connsiteY11" fmla="*/ 889875 h 3880968"/>
              <a:gd name="connsiteX12" fmla="*/ 3805005 w 6635790"/>
              <a:gd name="connsiteY12" fmla="*/ 112110 h 3880968"/>
              <a:gd name="connsiteX0" fmla="*/ 3805005 w 6635790"/>
              <a:gd name="connsiteY0" fmla="*/ 112110 h 3750571"/>
              <a:gd name="connsiteX1" fmla="*/ 2901115 w 6635790"/>
              <a:gd name="connsiteY1" fmla="*/ 217213 h 3750571"/>
              <a:gd name="connsiteX2" fmla="*/ 2449170 w 6635790"/>
              <a:gd name="connsiteY2" fmla="*/ 690178 h 3750571"/>
              <a:gd name="connsiteX3" fmla="*/ 852094 w 6635790"/>
              <a:gd name="connsiteY3" fmla="*/ 1008112 h 3750571"/>
              <a:gd name="connsiteX4" fmla="*/ 60006 w 6635790"/>
              <a:gd name="connsiteY4" fmla="*/ 1944216 h 3750571"/>
              <a:gd name="connsiteX5" fmla="*/ 492055 w 6635790"/>
              <a:gd name="connsiteY5" fmla="*/ 3312368 h 3750571"/>
              <a:gd name="connsiteX6" fmla="*/ 1644182 w 6635790"/>
              <a:gd name="connsiteY6" fmla="*/ 3744416 h 3750571"/>
              <a:gd name="connsiteX7" fmla="*/ 2417639 w 6635790"/>
              <a:gd name="connsiteY7" fmla="*/ 3349296 h 3750571"/>
              <a:gd name="connsiteX8" fmla="*/ 4908591 w 6635790"/>
              <a:gd name="connsiteY8" fmla="*/ 2214178 h 3750571"/>
              <a:gd name="connsiteX9" fmla="*/ 6359018 w 6635790"/>
              <a:gd name="connsiteY9" fmla="*/ 2193158 h 3750571"/>
              <a:gd name="connsiteX10" fmla="*/ 6569225 w 6635790"/>
              <a:gd name="connsiteY10" fmla="*/ 1562537 h 3750571"/>
              <a:gd name="connsiteX11" fmla="*/ 6117280 w 6635790"/>
              <a:gd name="connsiteY11" fmla="*/ 889875 h 3750571"/>
              <a:gd name="connsiteX12" fmla="*/ 3805005 w 6635790"/>
              <a:gd name="connsiteY12" fmla="*/ 112110 h 3750571"/>
              <a:gd name="connsiteX0" fmla="*/ 3805005 w 6635790"/>
              <a:gd name="connsiteY0" fmla="*/ 112110 h 3744416"/>
              <a:gd name="connsiteX1" fmla="*/ 2901115 w 6635790"/>
              <a:gd name="connsiteY1" fmla="*/ 217213 h 3744416"/>
              <a:gd name="connsiteX2" fmla="*/ 2449170 w 6635790"/>
              <a:gd name="connsiteY2" fmla="*/ 690178 h 3744416"/>
              <a:gd name="connsiteX3" fmla="*/ 852094 w 6635790"/>
              <a:gd name="connsiteY3" fmla="*/ 1008112 h 3744416"/>
              <a:gd name="connsiteX4" fmla="*/ 60006 w 6635790"/>
              <a:gd name="connsiteY4" fmla="*/ 1944216 h 3744416"/>
              <a:gd name="connsiteX5" fmla="*/ 492055 w 6635790"/>
              <a:gd name="connsiteY5" fmla="*/ 3312368 h 3744416"/>
              <a:gd name="connsiteX6" fmla="*/ 1644182 w 6635790"/>
              <a:gd name="connsiteY6" fmla="*/ 3744416 h 3744416"/>
              <a:gd name="connsiteX7" fmla="*/ 3372374 w 6635790"/>
              <a:gd name="connsiteY7" fmla="*/ 3312369 h 3744416"/>
              <a:gd name="connsiteX8" fmla="*/ 4908591 w 6635790"/>
              <a:gd name="connsiteY8" fmla="*/ 2214178 h 3744416"/>
              <a:gd name="connsiteX9" fmla="*/ 6359018 w 6635790"/>
              <a:gd name="connsiteY9" fmla="*/ 2193158 h 3744416"/>
              <a:gd name="connsiteX10" fmla="*/ 6569225 w 6635790"/>
              <a:gd name="connsiteY10" fmla="*/ 1562537 h 3744416"/>
              <a:gd name="connsiteX11" fmla="*/ 6117280 w 6635790"/>
              <a:gd name="connsiteY11" fmla="*/ 889875 h 3744416"/>
              <a:gd name="connsiteX12" fmla="*/ 3805005 w 6635790"/>
              <a:gd name="connsiteY12" fmla="*/ 112110 h 3744416"/>
              <a:gd name="connsiteX0" fmla="*/ 3805005 w 6747811"/>
              <a:gd name="connsiteY0" fmla="*/ 112110 h 3744416"/>
              <a:gd name="connsiteX1" fmla="*/ 2901115 w 6747811"/>
              <a:gd name="connsiteY1" fmla="*/ 217213 h 3744416"/>
              <a:gd name="connsiteX2" fmla="*/ 2449170 w 6747811"/>
              <a:gd name="connsiteY2" fmla="*/ 690178 h 3744416"/>
              <a:gd name="connsiteX3" fmla="*/ 852094 w 6747811"/>
              <a:gd name="connsiteY3" fmla="*/ 1008112 h 3744416"/>
              <a:gd name="connsiteX4" fmla="*/ 60006 w 6747811"/>
              <a:gd name="connsiteY4" fmla="*/ 1944216 h 3744416"/>
              <a:gd name="connsiteX5" fmla="*/ 492055 w 6747811"/>
              <a:gd name="connsiteY5" fmla="*/ 3312368 h 3744416"/>
              <a:gd name="connsiteX6" fmla="*/ 1644182 w 6747811"/>
              <a:gd name="connsiteY6" fmla="*/ 3744416 h 3744416"/>
              <a:gd name="connsiteX7" fmla="*/ 3372374 w 6747811"/>
              <a:gd name="connsiteY7" fmla="*/ 3312369 h 3744416"/>
              <a:gd name="connsiteX8" fmla="*/ 4236470 w 6747811"/>
              <a:gd name="connsiteY8" fmla="*/ 2160241 h 3744416"/>
              <a:gd name="connsiteX9" fmla="*/ 6359018 w 6747811"/>
              <a:gd name="connsiteY9" fmla="*/ 2193158 h 3744416"/>
              <a:gd name="connsiteX10" fmla="*/ 6569225 w 6747811"/>
              <a:gd name="connsiteY10" fmla="*/ 1562537 h 3744416"/>
              <a:gd name="connsiteX11" fmla="*/ 6117280 w 6747811"/>
              <a:gd name="connsiteY11" fmla="*/ 889875 h 3744416"/>
              <a:gd name="connsiteX12" fmla="*/ 3805005 w 6747811"/>
              <a:gd name="connsiteY12" fmla="*/ 112110 h 3744416"/>
              <a:gd name="connsiteX0" fmla="*/ 3805005 w 6747811"/>
              <a:gd name="connsiteY0" fmla="*/ 112110 h 3744416"/>
              <a:gd name="connsiteX1" fmla="*/ 2901115 w 6747811"/>
              <a:gd name="connsiteY1" fmla="*/ 217213 h 3744416"/>
              <a:gd name="connsiteX2" fmla="*/ 2449170 w 6747811"/>
              <a:gd name="connsiteY2" fmla="*/ 690178 h 3744416"/>
              <a:gd name="connsiteX3" fmla="*/ 852094 w 6747811"/>
              <a:gd name="connsiteY3" fmla="*/ 1008112 h 3744416"/>
              <a:gd name="connsiteX4" fmla="*/ 60006 w 6747811"/>
              <a:gd name="connsiteY4" fmla="*/ 1944216 h 3744416"/>
              <a:gd name="connsiteX5" fmla="*/ 492055 w 6747811"/>
              <a:gd name="connsiteY5" fmla="*/ 3312368 h 3744416"/>
              <a:gd name="connsiteX6" fmla="*/ 1644182 w 6747811"/>
              <a:gd name="connsiteY6" fmla="*/ 3744416 h 3744416"/>
              <a:gd name="connsiteX7" fmla="*/ 3588398 w 6747811"/>
              <a:gd name="connsiteY7" fmla="*/ 3312369 h 3744416"/>
              <a:gd name="connsiteX8" fmla="*/ 4236470 w 6747811"/>
              <a:gd name="connsiteY8" fmla="*/ 2160241 h 3744416"/>
              <a:gd name="connsiteX9" fmla="*/ 6359018 w 6747811"/>
              <a:gd name="connsiteY9" fmla="*/ 2193158 h 3744416"/>
              <a:gd name="connsiteX10" fmla="*/ 6569225 w 6747811"/>
              <a:gd name="connsiteY10" fmla="*/ 1562537 h 3744416"/>
              <a:gd name="connsiteX11" fmla="*/ 6117280 w 6747811"/>
              <a:gd name="connsiteY11" fmla="*/ 889875 h 3744416"/>
              <a:gd name="connsiteX12" fmla="*/ 3805005 w 6747811"/>
              <a:gd name="connsiteY12" fmla="*/ 112110 h 3744416"/>
              <a:gd name="connsiteX0" fmla="*/ 3805005 w 6713495"/>
              <a:gd name="connsiteY0" fmla="*/ 112110 h 3744416"/>
              <a:gd name="connsiteX1" fmla="*/ 2901115 w 6713495"/>
              <a:gd name="connsiteY1" fmla="*/ 217213 h 3744416"/>
              <a:gd name="connsiteX2" fmla="*/ 2449170 w 6713495"/>
              <a:gd name="connsiteY2" fmla="*/ 690178 h 3744416"/>
              <a:gd name="connsiteX3" fmla="*/ 852094 w 6713495"/>
              <a:gd name="connsiteY3" fmla="*/ 1008112 h 3744416"/>
              <a:gd name="connsiteX4" fmla="*/ 60006 w 6713495"/>
              <a:gd name="connsiteY4" fmla="*/ 1944216 h 3744416"/>
              <a:gd name="connsiteX5" fmla="*/ 492055 w 6713495"/>
              <a:gd name="connsiteY5" fmla="*/ 3312368 h 3744416"/>
              <a:gd name="connsiteX6" fmla="*/ 1644182 w 6713495"/>
              <a:gd name="connsiteY6" fmla="*/ 3744416 h 3744416"/>
              <a:gd name="connsiteX7" fmla="*/ 3588398 w 6713495"/>
              <a:gd name="connsiteY7" fmla="*/ 3312369 h 3744416"/>
              <a:gd name="connsiteX8" fmla="*/ 4236470 w 6713495"/>
              <a:gd name="connsiteY8" fmla="*/ 2160241 h 3744416"/>
              <a:gd name="connsiteX9" fmla="*/ 6324702 w 6713495"/>
              <a:gd name="connsiteY9" fmla="*/ 2016225 h 3744416"/>
              <a:gd name="connsiteX10" fmla="*/ 6569225 w 6713495"/>
              <a:gd name="connsiteY10" fmla="*/ 1562537 h 3744416"/>
              <a:gd name="connsiteX11" fmla="*/ 6117280 w 6713495"/>
              <a:gd name="connsiteY11" fmla="*/ 889875 h 3744416"/>
              <a:gd name="connsiteX12" fmla="*/ 3805005 w 6713495"/>
              <a:gd name="connsiteY12" fmla="*/ 112110 h 3744416"/>
              <a:gd name="connsiteX0" fmla="*/ 3805005 w 6720746"/>
              <a:gd name="connsiteY0" fmla="*/ 112110 h 3744416"/>
              <a:gd name="connsiteX1" fmla="*/ 2901115 w 6720746"/>
              <a:gd name="connsiteY1" fmla="*/ 217213 h 3744416"/>
              <a:gd name="connsiteX2" fmla="*/ 2449170 w 6720746"/>
              <a:gd name="connsiteY2" fmla="*/ 690178 h 3744416"/>
              <a:gd name="connsiteX3" fmla="*/ 852094 w 6720746"/>
              <a:gd name="connsiteY3" fmla="*/ 1008112 h 3744416"/>
              <a:gd name="connsiteX4" fmla="*/ 60006 w 6720746"/>
              <a:gd name="connsiteY4" fmla="*/ 1944216 h 3744416"/>
              <a:gd name="connsiteX5" fmla="*/ 492055 w 6720746"/>
              <a:gd name="connsiteY5" fmla="*/ 3312368 h 3744416"/>
              <a:gd name="connsiteX6" fmla="*/ 1644182 w 6720746"/>
              <a:gd name="connsiteY6" fmla="*/ 3744416 h 3744416"/>
              <a:gd name="connsiteX7" fmla="*/ 3588398 w 6720746"/>
              <a:gd name="connsiteY7" fmla="*/ 3312369 h 3744416"/>
              <a:gd name="connsiteX8" fmla="*/ 4236470 w 6720746"/>
              <a:gd name="connsiteY8" fmla="*/ 2160241 h 3744416"/>
              <a:gd name="connsiteX9" fmla="*/ 6324702 w 6720746"/>
              <a:gd name="connsiteY9" fmla="*/ 2016225 h 3744416"/>
              <a:gd name="connsiteX10" fmla="*/ 6612734 w 6720746"/>
              <a:gd name="connsiteY10" fmla="*/ 1368153 h 3744416"/>
              <a:gd name="connsiteX11" fmla="*/ 6117280 w 6720746"/>
              <a:gd name="connsiteY11" fmla="*/ 889875 h 3744416"/>
              <a:gd name="connsiteX12" fmla="*/ 3805005 w 6720746"/>
              <a:gd name="connsiteY12" fmla="*/ 112110 h 3744416"/>
              <a:gd name="connsiteX0" fmla="*/ 3805005 w 6744749"/>
              <a:gd name="connsiteY0" fmla="*/ 83811 h 3716117"/>
              <a:gd name="connsiteX1" fmla="*/ 2901115 w 6744749"/>
              <a:gd name="connsiteY1" fmla="*/ 188914 h 3716117"/>
              <a:gd name="connsiteX2" fmla="*/ 2449170 w 6744749"/>
              <a:gd name="connsiteY2" fmla="*/ 661879 h 3716117"/>
              <a:gd name="connsiteX3" fmla="*/ 852094 w 6744749"/>
              <a:gd name="connsiteY3" fmla="*/ 979813 h 3716117"/>
              <a:gd name="connsiteX4" fmla="*/ 60006 w 6744749"/>
              <a:gd name="connsiteY4" fmla="*/ 1915917 h 3716117"/>
              <a:gd name="connsiteX5" fmla="*/ 492055 w 6744749"/>
              <a:gd name="connsiteY5" fmla="*/ 3284069 h 3716117"/>
              <a:gd name="connsiteX6" fmla="*/ 1644182 w 6744749"/>
              <a:gd name="connsiteY6" fmla="*/ 3716117 h 3716117"/>
              <a:gd name="connsiteX7" fmla="*/ 3588398 w 6744749"/>
              <a:gd name="connsiteY7" fmla="*/ 3284070 h 3716117"/>
              <a:gd name="connsiteX8" fmla="*/ 4236470 w 6744749"/>
              <a:gd name="connsiteY8" fmla="*/ 2131942 h 3716117"/>
              <a:gd name="connsiteX9" fmla="*/ 6324702 w 6744749"/>
              <a:gd name="connsiteY9" fmla="*/ 1987926 h 3716117"/>
              <a:gd name="connsiteX10" fmla="*/ 6612734 w 6744749"/>
              <a:gd name="connsiteY10" fmla="*/ 1339854 h 3716117"/>
              <a:gd name="connsiteX11" fmla="*/ 5532613 w 6744749"/>
              <a:gd name="connsiteY11" fmla="*/ 691782 h 3716117"/>
              <a:gd name="connsiteX12" fmla="*/ 3805005 w 6744749"/>
              <a:gd name="connsiteY12" fmla="*/ 83811 h 3716117"/>
              <a:gd name="connsiteX0" fmla="*/ 3805005 w 6684742"/>
              <a:gd name="connsiteY0" fmla="*/ 83811 h 3716117"/>
              <a:gd name="connsiteX1" fmla="*/ 2901115 w 6684742"/>
              <a:gd name="connsiteY1" fmla="*/ 188914 h 3716117"/>
              <a:gd name="connsiteX2" fmla="*/ 2449170 w 6684742"/>
              <a:gd name="connsiteY2" fmla="*/ 661879 h 3716117"/>
              <a:gd name="connsiteX3" fmla="*/ 852094 w 6684742"/>
              <a:gd name="connsiteY3" fmla="*/ 979813 h 3716117"/>
              <a:gd name="connsiteX4" fmla="*/ 60006 w 6684742"/>
              <a:gd name="connsiteY4" fmla="*/ 1915917 h 3716117"/>
              <a:gd name="connsiteX5" fmla="*/ 492055 w 6684742"/>
              <a:gd name="connsiteY5" fmla="*/ 3284069 h 3716117"/>
              <a:gd name="connsiteX6" fmla="*/ 1644182 w 6684742"/>
              <a:gd name="connsiteY6" fmla="*/ 3716117 h 3716117"/>
              <a:gd name="connsiteX7" fmla="*/ 3588398 w 6684742"/>
              <a:gd name="connsiteY7" fmla="*/ 3284070 h 3716117"/>
              <a:gd name="connsiteX8" fmla="*/ 4236470 w 6684742"/>
              <a:gd name="connsiteY8" fmla="*/ 2131942 h 3716117"/>
              <a:gd name="connsiteX9" fmla="*/ 6324702 w 6684742"/>
              <a:gd name="connsiteY9" fmla="*/ 1987926 h 3716117"/>
              <a:gd name="connsiteX10" fmla="*/ 6396709 w 6684742"/>
              <a:gd name="connsiteY10" fmla="*/ 1123830 h 3716117"/>
              <a:gd name="connsiteX11" fmla="*/ 5532613 w 6684742"/>
              <a:gd name="connsiteY11" fmla="*/ 691782 h 3716117"/>
              <a:gd name="connsiteX12" fmla="*/ 3805005 w 6684742"/>
              <a:gd name="connsiteY12" fmla="*/ 83811 h 3716117"/>
              <a:gd name="connsiteX0" fmla="*/ 3805005 w 6684741"/>
              <a:gd name="connsiteY0" fmla="*/ 83811 h 3716117"/>
              <a:gd name="connsiteX1" fmla="*/ 2901115 w 6684741"/>
              <a:gd name="connsiteY1" fmla="*/ 188914 h 3716117"/>
              <a:gd name="connsiteX2" fmla="*/ 2449170 w 6684741"/>
              <a:gd name="connsiteY2" fmla="*/ 661879 h 3716117"/>
              <a:gd name="connsiteX3" fmla="*/ 852094 w 6684741"/>
              <a:gd name="connsiteY3" fmla="*/ 979813 h 3716117"/>
              <a:gd name="connsiteX4" fmla="*/ 60006 w 6684741"/>
              <a:gd name="connsiteY4" fmla="*/ 1915917 h 3716117"/>
              <a:gd name="connsiteX5" fmla="*/ 492055 w 6684741"/>
              <a:gd name="connsiteY5" fmla="*/ 3284069 h 3716117"/>
              <a:gd name="connsiteX6" fmla="*/ 1644182 w 6684741"/>
              <a:gd name="connsiteY6" fmla="*/ 3716117 h 3716117"/>
              <a:gd name="connsiteX7" fmla="*/ 3588398 w 6684741"/>
              <a:gd name="connsiteY7" fmla="*/ 3284070 h 3716117"/>
              <a:gd name="connsiteX8" fmla="*/ 4236470 w 6684741"/>
              <a:gd name="connsiteY8" fmla="*/ 2131942 h 3716117"/>
              <a:gd name="connsiteX9" fmla="*/ 6324701 w 6684741"/>
              <a:gd name="connsiteY9" fmla="*/ 1915918 h 3716117"/>
              <a:gd name="connsiteX10" fmla="*/ 6396709 w 6684741"/>
              <a:gd name="connsiteY10" fmla="*/ 1123830 h 3716117"/>
              <a:gd name="connsiteX11" fmla="*/ 5532613 w 6684741"/>
              <a:gd name="connsiteY11" fmla="*/ 691782 h 3716117"/>
              <a:gd name="connsiteX12" fmla="*/ 3805005 w 6684741"/>
              <a:gd name="connsiteY12" fmla="*/ 83811 h 3716117"/>
              <a:gd name="connsiteX0" fmla="*/ 3805005 w 6684741"/>
              <a:gd name="connsiteY0" fmla="*/ 95813 h 3728119"/>
              <a:gd name="connsiteX1" fmla="*/ 2901115 w 6684741"/>
              <a:gd name="connsiteY1" fmla="*/ 200916 h 3728119"/>
              <a:gd name="connsiteX2" fmla="*/ 2449170 w 6684741"/>
              <a:gd name="connsiteY2" fmla="*/ 673881 h 3728119"/>
              <a:gd name="connsiteX3" fmla="*/ 852094 w 6684741"/>
              <a:gd name="connsiteY3" fmla="*/ 991815 h 3728119"/>
              <a:gd name="connsiteX4" fmla="*/ 60006 w 6684741"/>
              <a:gd name="connsiteY4" fmla="*/ 1927919 h 3728119"/>
              <a:gd name="connsiteX5" fmla="*/ 492055 w 6684741"/>
              <a:gd name="connsiteY5" fmla="*/ 3296071 h 3728119"/>
              <a:gd name="connsiteX6" fmla="*/ 1644182 w 6684741"/>
              <a:gd name="connsiteY6" fmla="*/ 3728119 h 3728119"/>
              <a:gd name="connsiteX7" fmla="*/ 3588398 w 6684741"/>
              <a:gd name="connsiteY7" fmla="*/ 3296072 h 3728119"/>
              <a:gd name="connsiteX8" fmla="*/ 4236470 w 6684741"/>
              <a:gd name="connsiteY8" fmla="*/ 2143944 h 3728119"/>
              <a:gd name="connsiteX9" fmla="*/ 6324701 w 6684741"/>
              <a:gd name="connsiteY9" fmla="*/ 1927920 h 3728119"/>
              <a:gd name="connsiteX10" fmla="*/ 6396709 w 6684741"/>
              <a:gd name="connsiteY10" fmla="*/ 1135832 h 3728119"/>
              <a:gd name="connsiteX11" fmla="*/ 5028558 w 6684741"/>
              <a:gd name="connsiteY11" fmla="*/ 775792 h 3728119"/>
              <a:gd name="connsiteX12" fmla="*/ 3805005 w 6684741"/>
              <a:gd name="connsiteY12" fmla="*/ 95813 h 3728119"/>
              <a:gd name="connsiteX0" fmla="*/ 4236470 w 6684741"/>
              <a:gd name="connsiteY0" fmla="*/ 95813 h 3696212"/>
              <a:gd name="connsiteX1" fmla="*/ 2901115 w 6684741"/>
              <a:gd name="connsiteY1" fmla="*/ 169009 h 3696212"/>
              <a:gd name="connsiteX2" fmla="*/ 2449170 w 6684741"/>
              <a:gd name="connsiteY2" fmla="*/ 641974 h 3696212"/>
              <a:gd name="connsiteX3" fmla="*/ 852094 w 6684741"/>
              <a:gd name="connsiteY3" fmla="*/ 959908 h 3696212"/>
              <a:gd name="connsiteX4" fmla="*/ 60006 w 6684741"/>
              <a:gd name="connsiteY4" fmla="*/ 1896012 h 3696212"/>
              <a:gd name="connsiteX5" fmla="*/ 492055 w 6684741"/>
              <a:gd name="connsiteY5" fmla="*/ 3264164 h 3696212"/>
              <a:gd name="connsiteX6" fmla="*/ 1644182 w 6684741"/>
              <a:gd name="connsiteY6" fmla="*/ 3696212 h 3696212"/>
              <a:gd name="connsiteX7" fmla="*/ 3588398 w 6684741"/>
              <a:gd name="connsiteY7" fmla="*/ 3264165 h 3696212"/>
              <a:gd name="connsiteX8" fmla="*/ 4236470 w 6684741"/>
              <a:gd name="connsiteY8" fmla="*/ 2112037 h 3696212"/>
              <a:gd name="connsiteX9" fmla="*/ 6324701 w 6684741"/>
              <a:gd name="connsiteY9" fmla="*/ 1896013 h 3696212"/>
              <a:gd name="connsiteX10" fmla="*/ 6396709 w 6684741"/>
              <a:gd name="connsiteY10" fmla="*/ 1103925 h 3696212"/>
              <a:gd name="connsiteX11" fmla="*/ 5028558 w 6684741"/>
              <a:gd name="connsiteY11" fmla="*/ 743885 h 3696212"/>
              <a:gd name="connsiteX12" fmla="*/ 4236470 w 6684741"/>
              <a:gd name="connsiteY12" fmla="*/ 95813 h 3696212"/>
              <a:gd name="connsiteX0" fmla="*/ 4236470 w 6684741"/>
              <a:gd name="connsiteY0" fmla="*/ 108012 h 3708411"/>
              <a:gd name="connsiteX1" fmla="*/ 3012334 w 6684741"/>
              <a:gd name="connsiteY1" fmla="*/ 108011 h 3708411"/>
              <a:gd name="connsiteX2" fmla="*/ 2449170 w 6684741"/>
              <a:gd name="connsiteY2" fmla="*/ 654173 h 3708411"/>
              <a:gd name="connsiteX3" fmla="*/ 852094 w 6684741"/>
              <a:gd name="connsiteY3" fmla="*/ 972107 h 3708411"/>
              <a:gd name="connsiteX4" fmla="*/ 60006 w 6684741"/>
              <a:gd name="connsiteY4" fmla="*/ 1908211 h 3708411"/>
              <a:gd name="connsiteX5" fmla="*/ 492055 w 6684741"/>
              <a:gd name="connsiteY5" fmla="*/ 3276363 h 3708411"/>
              <a:gd name="connsiteX6" fmla="*/ 1644182 w 6684741"/>
              <a:gd name="connsiteY6" fmla="*/ 3708411 h 3708411"/>
              <a:gd name="connsiteX7" fmla="*/ 3588398 w 6684741"/>
              <a:gd name="connsiteY7" fmla="*/ 3276364 h 3708411"/>
              <a:gd name="connsiteX8" fmla="*/ 4236470 w 6684741"/>
              <a:gd name="connsiteY8" fmla="*/ 2124236 h 3708411"/>
              <a:gd name="connsiteX9" fmla="*/ 6324701 w 6684741"/>
              <a:gd name="connsiteY9" fmla="*/ 1908212 h 3708411"/>
              <a:gd name="connsiteX10" fmla="*/ 6396709 w 6684741"/>
              <a:gd name="connsiteY10" fmla="*/ 1116124 h 3708411"/>
              <a:gd name="connsiteX11" fmla="*/ 5028558 w 6684741"/>
              <a:gd name="connsiteY11" fmla="*/ 756084 h 3708411"/>
              <a:gd name="connsiteX12" fmla="*/ 4236470 w 6684741"/>
              <a:gd name="connsiteY12" fmla="*/ 108012 h 3708411"/>
              <a:gd name="connsiteX0" fmla="*/ 4236470 w 6684741"/>
              <a:gd name="connsiteY0" fmla="*/ 144017 h 3744416"/>
              <a:gd name="connsiteX1" fmla="*/ 3012334 w 6684741"/>
              <a:gd name="connsiteY1" fmla="*/ 144016 h 3744416"/>
              <a:gd name="connsiteX2" fmla="*/ 852094 w 6684741"/>
              <a:gd name="connsiteY2" fmla="*/ 1008112 h 3744416"/>
              <a:gd name="connsiteX3" fmla="*/ 60006 w 6684741"/>
              <a:gd name="connsiteY3" fmla="*/ 1944216 h 3744416"/>
              <a:gd name="connsiteX4" fmla="*/ 492055 w 6684741"/>
              <a:gd name="connsiteY4" fmla="*/ 3312368 h 3744416"/>
              <a:gd name="connsiteX5" fmla="*/ 1644182 w 6684741"/>
              <a:gd name="connsiteY5" fmla="*/ 3744416 h 3744416"/>
              <a:gd name="connsiteX6" fmla="*/ 3588398 w 6684741"/>
              <a:gd name="connsiteY6" fmla="*/ 3312369 h 3744416"/>
              <a:gd name="connsiteX7" fmla="*/ 4236470 w 6684741"/>
              <a:gd name="connsiteY7" fmla="*/ 2160241 h 3744416"/>
              <a:gd name="connsiteX8" fmla="*/ 6324701 w 6684741"/>
              <a:gd name="connsiteY8" fmla="*/ 1944217 h 3744416"/>
              <a:gd name="connsiteX9" fmla="*/ 6396709 w 6684741"/>
              <a:gd name="connsiteY9" fmla="*/ 1152129 h 3744416"/>
              <a:gd name="connsiteX10" fmla="*/ 5028558 w 6684741"/>
              <a:gd name="connsiteY10" fmla="*/ 792089 h 3744416"/>
              <a:gd name="connsiteX11" fmla="*/ 4236470 w 6684741"/>
              <a:gd name="connsiteY11" fmla="*/ 144017 h 3744416"/>
              <a:gd name="connsiteX0" fmla="*/ 4236470 w 6684741"/>
              <a:gd name="connsiteY0" fmla="*/ 36004 h 3636403"/>
              <a:gd name="connsiteX1" fmla="*/ 852094 w 6684741"/>
              <a:gd name="connsiteY1" fmla="*/ 900099 h 3636403"/>
              <a:gd name="connsiteX2" fmla="*/ 60006 w 6684741"/>
              <a:gd name="connsiteY2" fmla="*/ 1836203 h 3636403"/>
              <a:gd name="connsiteX3" fmla="*/ 492055 w 6684741"/>
              <a:gd name="connsiteY3" fmla="*/ 3204355 h 3636403"/>
              <a:gd name="connsiteX4" fmla="*/ 1644182 w 6684741"/>
              <a:gd name="connsiteY4" fmla="*/ 3636403 h 3636403"/>
              <a:gd name="connsiteX5" fmla="*/ 3588398 w 6684741"/>
              <a:gd name="connsiteY5" fmla="*/ 3204356 h 3636403"/>
              <a:gd name="connsiteX6" fmla="*/ 4236470 w 6684741"/>
              <a:gd name="connsiteY6" fmla="*/ 2052228 h 3636403"/>
              <a:gd name="connsiteX7" fmla="*/ 6324701 w 6684741"/>
              <a:gd name="connsiteY7" fmla="*/ 1836204 h 3636403"/>
              <a:gd name="connsiteX8" fmla="*/ 6396709 w 6684741"/>
              <a:gd name="connsiteY8" fmla="*/ 1044116 h 3636403"/>
              <a:gd name="connsiteX9" fmla="*/ 5028558 w 6684741"/>
              <a:gd name="connsiteY9" fmla="*/ 684076 h 3636403"/>
              <a:gd name="connsiteX10" fmla="*/ 4236470 w 6684741"/>
              <a:gd name="connsiteY10" fmla="*/ 36004 h 3636403"/>
              <a:gd name="connsiteX0" fmla="*/ 4440493 w 6888764"/>
              <a:gd name="connsiteY0" fmla="*/ 228025 h 3828424"/>
              <a:gd name="connsiteX1" fmla="*/ 696077 w 6888764"/>
              <a:gd name="connsiteY1" fmla="*/ 300033 h 3828424"/>
              <a:gd name="connsiteX2" fmla="*/ 264029 w 6888764"/>
              <a:gd name="connsiteY2" fmla="*/ 2028224 h 3828424"/>
              <a:gd name="connsiteX3" fmla="*/ 696078 w 6888764"/>
              <a:gd name="connsiteY3" fmla="*/ 3396376 h 3828424"/>
              <a:gd name="connsiteX4" fmla="*/ 1848205 w 6888764"/>
              <a:gd name="connsiteY4" fmla="*/ 3828424 h 3828424"/>
              <a:gd name="connsiteX5" fmla="*/ 3792421 w 6888764"/>
              <a:gd name="connsiteY5" fmla="*/ 3396377 h 3828424"/>
              <a:gd name="connsiteX6" fmla="*/ 4440493 w 6888764"/>
              <a:gd name="connsiteY6" fmla="*/ 2244249 h 3828424"/>
              <a:gd name="connsiteX7" fmla="*/ 6528724 w 6888764"/>
              <a:gd name="connsiteY7" fmla="*/ 2028225 h 3828424"/>
              <a:gd name="connsiteX8" fmla="*/ 6600732 w 6888764"/>
              <a:gd name="connsiteY8" fmla="*/ 1236137 h 3828424"/>
              <a:gd name="connsiteX9" fmla="*/ 5232581 w 6888764"/>
              <a:gd name="connsiteY9" fmla="*/ 876097 h 3828424"/>
              <a:gd name="connsiteX10" fmla="*/ 4440493 w 6888764"/>
              <a:gd name="connsiteY10" fmla="*/ 228025 h 3828424"/>
              <a:gd name="connsiteX0" fmla="*/ 4608512 w 7056783"/>
              <a:gd name="connsiteY0" fmla="*/ 252028 h 3852427"/>
              <a:gd name="connsiteX1" fmla="*/ 864096 w 7056783"/>
              <a:gd name="connsiteY1" fmla="*/ 324036 h 3852427"/>
              <a:gd name="connsiteX2" fmla="*/ 0 w 7056783"/>
              <a:gd name="connsiteY2" fmla="*/ 2196244 h 3852427"/>
              <a:gd name="connsiteX3" fmla="*/ 864097 w 7056783"/>
              <a:gd name="connsiteY3" fmla="*/ 3420379 h 3852427"/>
              <a:gd name="connsiteX4" fmla="*/ 2016224 w 7056783"/>
              <a:gd name="connsiteY4" fmla="*/ 3852427 h 3852427"/>
              <a:gd name="connsiteX5" fmla="*/ 3960440 w 7056783"/>
              <a:gd name="connsiteY5" fmla="*/ 3420380 h 3852427"/>
              <a:gd name="connsiteX6" fmla="*/ 4608512 w 7056783"/>
              <a:gd name="connsiteY6" fmla="*/ 2268252 h 3852427"/>
              <a:gd name="connsiteX7" fmla="*/ 6696743 w 7056783"/>
              <a:gd name="connsiteY7" fmla="*/ 2052228 h 3852427"/>
              <a:gd name="connsiteX8" fmla="*/ 6768751 w 7056783"/>
              <a:gd name="connsiteY8" fmla="*/ 1260140 h 3852427"/>
              <a:gd name="connsiteX9" fmla="*/ 5400600 w 7056783"/>
              <a:gd name="connsiteY9" fmla="*/ 900100 h 3852427"/>
              <a:gd name="connsiteX10" fmla="*/ 4608512 w 7056783"/>
              <a:gd name="connsiteY10" fmla="*/ 252028 h 3852427"/>
              <a:gd name="connsiteX0" fmla="*/ 4656517 w 7104788"/>
              <a:gd name="connsiteY0" fmla="*/ 252028 h 3876430"/>
              <a:gd name="connsiteX1" fmla="*/ 912101 w 7104788"/>
              <a:gd name="connsiteY1" fmla="*/ 324036 h 3876430"/>
              <a:gd name="connsiteX2" fmla="*/ 48005 w 7104788"/>
              <a:gd name="connsiteY2" fmla="*/ 2196244 h 3876430"/>
              <a:gd name="connsiteX3" fmla="*/ 624070 w 7104788"/>
              <a:gd name="connsiteY3" fmla="*/ 3564397 h 3876430"/>
              <a:gd name="connsiteX4" fmla="*/ 2064229 w 7104788"/>
              <a:gd name="connsiteY4" fmla="*/ 3852427 h 3876430"/>
              <a:gd name="connsiteX5" fmla="*/ 4008445 w 7104788"/>
              <a:gd name="connsiteY5" fmla="*/ 3420380 h 3876430"/>
              <a:gd name="connsiteX6" fmla="*/ 4656517 w 7104788"/>
              <a:gd name="connsiteY6" fmla="*/ 2268252 h 3876430"/>
              <a:gd name="connsiteX7" fmla="*/ 6744748 w 7104788"/>
              <a:gd name="connsiteY7" fmla="*/ 2052228 h 3876430"/>
              <a:gd name="connsiteX8" fmla="*/ 6816756 w 7104788"/>
              <a:gd name="connsiteY8" fmla="*/ 1260140 h 3876430"/>
              <a:gd name="connsiteX9" fmla="*/ 5448605 w 7104788"/>
              <a:gd name="connsiteY9" fmla="*/ 900100 h 3876430"/>
              <a:gd name="connsiteX10" fmla="*/ 4656517 w 7104788"/>
              <a:gd name="connsiteY10" fmla="*/ 252028 h 3876430"/>
              <a:gd name="connsiteX0" fmla="*/ 4656517 w 7104788"/>
              <a:gd name="connsiteY0" fmla="*/ 252028 h 3828426"/>
              <a:gd name="connsiteX1" fmla="*/ 912101 w 7104788"/>
              <a:gd name="connsiteY1" fmla="*/ 324036 h 3828426"/>
              <a:gd name="connsiteX2" fmla="*/ 48005 w 7104788"/>
              <a:gd name="connsiteY2" fmla="*/ 2196244 h 3828426"/>
              <a:gd name="connsiteX3" fmla="*/ 624070 w 7104788"/>
              <a:gd name="connsiteY3" fmla="*/ 3564397 h 3828426"/>
              <a:gd name="connsiteX4" fmla="*/ 2136238 w 7104788"/>
              <a:gd name="connsiteY4" fmla="*/ 3780420 h 3828426"/>
              <a:gd name="connsiteX5" fmla="*/ 4008445 w 7104788"/>
              <a:gd name="connsiteY5" fmla="*/ 3420380 h 3828426"/>
              <a:gd name="connsiteX6" fmla="*/ 4656517 w 7104788"/>
              <a:gd name="connsiteY6" fmla="*/ 2268252 h 3828426"/>
              <a:gd name="connsiteX7" fmla="*/ 6744748 w 7104788"/>
              <a:gd name="connsiteY7" fmla="*/ 2052228 h 3828426"/>
              <a:gd name="connsiteX8" fmla="*/ 6816756 w 7104788"/>
              <a:gd name="connsiteY8" fmla="*/ 1260140 h 3828426"/>
              <a:gd name="connsiteX9" fmla="*/ 5448605 w 7104788"/>
              <a:gd name="connsiteY9" fmla="*/ 900100 h 3828426"/>
              <a:gd name="connsiteX10" fmla="*/ 4656517 w 7104788"/>
              <a:gd name="connsiteY10" fmla="*/ 252028 h 382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04788" h="3828426">
                <a:moveTo>
                  <a:pt x="4656517" y="252028"/>
                </a:moveTo>
                <a:cubicBezTo>
                  <a:pt x="3900433" y="156017"/>
                  <a:pt x="1680186" y="0"/>
                  <a:pt x="912101" y="324036"/>
                </a:cubicBezTo>
                <a:cubicBezTo>
                  <a:pt x="144016" y="648072"/>
                  <a:pt x="96010" y="1656184"/>
                  <a:pt x="48005" y="2196244"/>
                </a:cubicBezTo>
                <a:cubicBezTo>
                  <a:pt x="0" y="2736304"/>
                  <a:pt x="276031" y="3300368"/>
                  <a:pt x="624070" y="3564397"/>
                </a:cubicBezTo>
                <a:cubicBezTo>
                  <a:pt x="972109" y="3828426"/>
                  <a:pt x="1572176" y="3804423"/>
                  <a:pt x="2136238" y="3780420"/>
                </a:cubicBezTo>
                <a:cubicBezTo>
                  <a:pt x="2700300" y="3756417"/>
                  <a:pt x="3588398" y="3672408"/>
                  <a:pt x="4008445" y="3420380"/>
                </a:cubicBezTo>
                <a:cubicBezTo>
                  <a:pt x="4428492" y="3168352"/>
                  <a:pt x="4200467" y="2496277"/>
                  <a:pt x="4656517" y="2268252"/>
                </a:cubicBezTo>
                <a:cubicBezTo>
                  <a:pt x="5112568" y="2040227"/>
                  <a:pt x="6384708" y="2220247"/>
                  <a:pt x="6744748" y="2052228"/>
                </a:cubicBezTo>
                <a:cubicBezTo>
                  <a:pt x="7104788" y="1884209"/>
                  <a:pt x="7032780" y="1452161"/>
                  <a:pt x="6816756" y="1260140"/>
                </a:cubicBezTo>
                <a:cubicBezTo>
                  <a:pt x="6600732" y="1068119"/>
                  <a:pt x="5808645" y="1068119"/>
                  <a:pt x="5448605" y="900100"/>
                </a:cubicBezTo>
                <a:cubicBezTo>
                  <a:pt x="5088565" y="732081"/>
                  <a:pt x="5412601" y="348039"/>
                  <a:pt x="4656517" y="252028"/>
                </a:cubicBezTo>
                <a:close/>
              </a:path>
            </a:pathLst>
          </a:custGeom>
          <a:solidFill>
            <a:srgbClr val="9A383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/>
          <p:cNvSpPr/>
          <p:nvPr/>
        </p:nvSpPr>
        <p:spPr>
          <a:xfrm>
            <a:off x="455541" y="1736812"/>
            <a:ext cx="5102478" cy="4128459"/>
          </a:xfrm>
          <a:custGeom>
            <a:avLst/>
            <a:gdLst>
              <a:gd name="connsiteX0" fmla="*/ 3247697 w 4913586"/>
              <a:gd name="connsiteY0" fmla="*/ 150648 h 3929117"/>
              <a:gd name="connsiteX1" fmla="*/ 1429407 w 4913586"/>
              <a:gd name="connsiteY1" fmla="*/ 1096579 h 3929117"/>
              <a:gd name="connsiteX2" fmla="*/ 94593 w 4913586"/>
              <a:gd name="connsiteY2" fmla="*/ 1811282 h 3929117"/>
              <a:gd name="connsiteX3" fmla="*/ 861848 w 4913586"/>
              <a:gd name="connsiteY3" fmla="*/ 3461406 h 3929117"/>
              <a:gd name="connsiteX4" fmla="*/ 2879834 w 4913586"/>
              <a:gd name="connsiteY4" fmla="*/ 3776717 h 3929117"/>
              <a:gd name="connsiteX5" fmla="*/ 2858814 w 4913586"/>
              <a:gd name="connsiteY5" fmla="*/ 2547006 h 3929117"/>
              <a:gd name="connsiteX6" fmla="*/ 3647090 w 4913586"/>
              <a:gd name="connsiteY6" fmla="*/ 1674648 h 3929117"/>
              <a:gd name="connsiteX7" fmla="*/ 4761186 w 4913586"/>
              <a:gd name="connsiteY7" fmla="*/ 991475 h 3929117"/>
              <a:gd name="connsiteX8" fmla="*/ 4561490 w 4913586"/>
              <a:gd name="connsiteY8" fmla="*/ 192689 h 3929117"/>
              <a:gd name="connsiteX9" fmla="*/ 3247697 w 4913586"/>
              <a:gd name="connsiteY9" fmla="*/ 150648 h 3929117"/>
              <a:gd name="connsiteX0" fmla="*/ 3463045 w 5128934"/>
              <a:gd name="connsiteY0" fmla="*/ 101142 h 3879611"/>
              <a:gd name="connsiteX1" fmla="*/ 2936844 w 5128934"/>
              <a:gd name="connsiteY1" fmla="*/ 750034 h 3879611"/>
              <a:gd name="connsiteX2" fmla="*/ 309941 w 5128934"/>
              <a:gd name="connsiteY2" fmla="*/ 1761776 h 3879611"/>
              <a:gd name="connsiteX3" fmla="*/ 1077196 w 5128934"/>
              <a:gd name="connsiteY3" fmla="*/ 3411900 h 3879611"/>
              <a:gd name="connsiteX4" fmla="*/ 3095182 w 5128934"/>
              <a:gd name="connsiteY4" fmla="*/ 3727211 h 3879611"/>
              <a:gd name="connsiteX5" fmla="*/ 3074162 w 5128934"/>
              <a:gd name="connsiteY5" fmla="*/ 2497500 h 3879611"/>
              <a:gd name="connsiteX6" fmla="*/ 3862438 w 5128934"/>
              <a:gd name="connsiteY6" fmla="*/ 1625142 h 3879611"/>
              <a:gd name="connsiteX7" fmla="*/ 4976534 w 5128934"/>
              <a:gd name="connsiteY7" fmla="*/ 941969 h 3879611"/>
              <a:gd name="connsiteX8" fmla="*/ 4776838 w 5128934"/>
              <a:gd name="connsiteY8" fmla="*/ 143183 h 3879611"/>
              <a:gd name="connsiteX9" fmla="*/ 3463045 w 5128934"/>
              <a:gd name="connsiteY9" fmla="*/ 101142 h 3879611"/>
              <a:gd name="connsiteX0" fmla="*/ 3170621 w 4836510"/>
              <a:gd name="connsiteY0" fmla="*/ 101142 h 3879611"/>
              <a:gd name="connsiteX1" fmla="*/ 2644420 w 4836510"/>
              <a:gd name="connsiteY1" fmla="*/ 750034 h 3879611"/>
              <a:gd name="connsiteX2" fmla="*/ 889876 w 4836510"/>
              <a:gd name="connsiteY2" fmla="*/ 1309831 h 3879611"/>
              <a:gd name="connsiteX3" fmla="*/ 17517 w 4836510"/>
              <a:gd name="connsiteY3" fmla="*/ 1761776 h 3879611"/>
              <a:gd name="connsiteX4" fmla="*/ 784772 w 4836510"/>
              <a:gd name="connsiteY4" fmla="*/ 3411900 h 3879611"/>
              <a:gd name="connsiteX5" fmla="*/ 2802758 w 4836510"/>
              <a:gd name="connsiteY5" fmla="*/ 3727211 h 3879611"/>
              <a:gd name="connsiteX6" fmla="*/ 2781738 w 4836510"/>
              <a:gd name="connsiteY6" fmla="*/ 2497500 h 3879611"/>
              <a:gd name="connsiteX7" fmla="*/ 3570014 w 4836510"/>
              <a:gd name="connsiteY7" fmla="*/ 1625142 h 3879611"/>
              <a:gd name="connsiteX8" fmla="*/ 4684110 w 4836510"/>
              <a:gd name="connsiteY8" fmla="*/ 941969 h 3879611"/>
              <a:gd name="connsiteX9" fmla="*/ 4484414 w 4836510"/>
              <a:gd name="connsiteY9" fmla="*/ 143183 h 3879611"/>
              <a:gd name="connsiteX10" fmla="*/ 3170621 w 4836510"/>
              <a:gd name="connsiteY10" fmla="*/ 101142 h 3879611"/>
              <a:gd name="connsiteX0" fmla="*/ 3175013 w 4840902"/>
              <a:gd name="connsiteY0" fmla="*/ 101142 h 3879611"/>
              <a:gd name="connsiteX1" fmla="*/ 2648812 w 4840902"/>
              <a:gd name="connsiteY1" fmla="*/ 750034 h 3879611"/>
              <a:gd name="connsiteX2" fmla="*/ 920620 w 4840902"/>
              <a:gd name="connsiteY2" fmla="*/ 966058 h 3879611"/>
              <a:gd name="connsiteX3" fmla="*/ 21909 w 4840902"/>
              <a:gd name="connsiteY3" fmla="*/ 1761776 h 3879611"/>
              <a:gd name="connsiteX4" fmla="*/ 789164 w 4840902"/>
              <a:gd name="connsiteY4" fmla="*/ 3411900 h 3879611"/>
              <a:gd name="connsiteX5" fmla="*/ 2807150 w 4840902"/>
              <a:gd name="connsiteY5" fmla="*/ 3727211 h 3879611"/>
              <a:gd name="connsiteX6" fmla="*/ 2786130 w 4840902"/>
              <a:gd name="connsiteY6" fmla="*/ 2497500 h 3879611"/>
              <a:gd name="connsiteX7" fmla="*/ 3574406 w 4840902"/>
              <a:gd name="connsiteY7" fmla="*/ 1625142 h 3879611"/>
              <a:gd name="connsiteX8" fmla="*/ 4688502 w 4840902"/>
              <a:gd name="connsiteY8" fmla="*/ 941969 h 3879611"/>
              <a:gd name="connsiteX9" fmla="*/ 4488806 w 4840902"/>
              <a:gd name="connsiteY9" fmla="*/ 143183 h 3879611"/>
              <a:gd name="connsiteX10" fmla="*/ 3175013 w 4840902"/>
              <a:gd name="connsiteY10" fmla="*/ 101142 h 3879611"/>
              <a:gd name="connsiteX0" fmla="*/ 3175013 w 4840902"/>
              <a:gd name="connsiteY0" fmla="*/ 161148 h 3939617"/>
              <a:gd name="connsiteX1" fmla="*/ 2432788 w 4840902"/>
              <a:gd name="connsiteY1" fmla="*/ 1170080 h 3939617"/>
              <a:gd name="connsiteX2" fmla="*/ 920620 w 4840902"/>
              <a:gd name="connsiteY2" fmla="*/ 1026064 h 3939617"/>
              <a:gd name="connsiteX3" fmla="*/ 21909 w 4840902"/>
              <a:gd name="connsiteY3" fmla="*/ 1821782 h 3939617"/>
              <a:gd name="connsiteX4" fmla="*/ 789164 w 4840902"/>
              <a:gd name="connsiteY4" fmla="*/ 3471906 h 3939617"/>
              <a:gd name="connsiteX5" fmla="*/ 2807150 w 4840902"/>
              <a:gd name="connsiteY5" fmla="*/ 3787217 h 3939617"/>
              <a:gd name="connsiteX6" fmla="*/ 2786130 w 4840902"/>
              <a:gd name="connsiteY6" fmla="*/ 2557506 h 3939617"/>
              <a:gd name="connsiteX7" fmla="*/ 3574406 w 4840902"/>
              <a:gd name="connsiteY7" fmla="*/ 1685148 h 3939617"/>
              <a:gd name="connsiteX8" fmla="*/ 4688502 w 4840902"/>
              <a:gd name="connsiteY8" fmla="*/ 1001975 h 3939617"/>
              <a:gd name="connsiteX9" fmla="*/ 4488806 w 4840902"/>
              <a:gd name="connsiteY9" fmla="*/ 203189 h 3939617"/>
              <a:gd name="connsiteX10" fmla="*/ 3175013 w 4840902"/>
              <a:gd name="connsiteY10" fmla="*/ 161148 h 3939617"/>
              <a:gd name="connsiteX0" fmla="*/ 3175013 w 4840902"/>
              <a:gd name="connsiteY0" fmla="*/ 98097 h 3876566"/>
              <a:gd name="connsiteX1" fmla="*/ 2648812 w 4840902"/>
              <a:gd name="connsiteY1" fmla="*/ 602973 h 3876566"/>
              <a:gd name="connsiteX2" fmla="*/ 920620 w 4840902"/>
              <a:gd name="connsiteY2" fmla="*/ 963013 h 3876566"/>
              <a:gd name="connsiteX3" fmla="*/ 21909 w 4840902"/>
              <a:gd name="connsiteY3" fmla="*/ 1758731 h 3876566"/>
              <a:gd name="connsiteX4" fmla="*/ 789164 w 4840902"/>
              <a:gd name="connsiteY4" fmla="*/ 3408855 h 3876566"/>
              <a:gd name="connsiteX5" fmla="*/ 2807150 w 4840902"/>
              <a:gd name="connsiteY5" fmla="*/ 3724166 h 3876566"/>
              <a:gd name="connsiteX6" fmla="*/ 2786130 w 4840902"/>
              <a:gd name="connsiteY6" fmla="*/ 2494455 h 3876566"/>
              <a:gd name="connsiteX7" fmla="*/ 3574406 w 4840902"/>
              <a:gd name="connsiteY7" fmla="*/ 1622097 h 3876566"/>
              <a:gd name="connsiteX8" fmla="*/ 4688502 w 4840902"/>
              <a:gd name="connsiteY8" fmla="*/ 938924 h 3876566"/>
              <a:gd name="connsiteX9" fmla="*/ 4488806 w 4840902"/>
              <a:gd name="connsiteY9" fmla="*/ 140138 h 3876566"/>
              <a:gd name="connsiteX10" fmla="*/ 3175013 w 4840902"/>
              <a:gd name="connsiteY10" fmla="*/ 98097 h 3876566"/>
              <a:gd name="connsiteX0" fmla="*/ 3155197 w 4821086"/>
              <a:gd name="connsiteY0" fmla="*/ 98097 h 3876566"/>
              <a:gd name="connsiteX1" fmla="*/ 2628996 w 4821086"/>
              <a:gd name="connsiteY1" fmla="*/ 602973 h 3876566"/>
              <a:gd name="connsiteX2" fmla="*/ 756788 w 4821086"/>
              <a:gd name="connsiteY2" fmla="*/ 1107028 h 3876566"/>
              <a:gd name="connsiteX3" fmla="*/ 2093 w 4821086"/>
              <a:gd name="connsiteY3" fmla="*/ 1758731 h 3876566"/>
              <a:gd name="connsiteX4" fmla="*/ 769348 w 4821086"/>
              <a:gd name="connsiteY4" fmla="*/ 3408855 h 3876566"/>
              <a:gd name="connsiteX5" fmla="*/ 2787334 w 4821086"/>
              <a:gd name="connsiteY5" fmla="*/ 3724166 h 3876566"/>
              <a:gd name="connsiteX6" fmla="*/ 2766314 w 4821086"/>
              <a:gd name="connsiteY6" fmla="*/ 2494455 h 3876566"/>
              <a:gd name="connsiteX7" fmla="*/ 3554590 w 4821086"/>
              <a:gd name="connsiteY7" fmla="*/ 1622097 h 3876566"/>
              <a:gd name="connsiteX8" fmla="*/ 4668686 w 4821086"/>
              <a:gd name="connsiteY8" fmla="*/ 938924 h 3876566"/>
              <a:gd name="connsiteX9" fmla="*/ 4468990 w 4821086"/>
              <a:gd name="connsiteY9" fmla="*/ 140138 h 3876566"/>
              <a:gd name="connsiteX10" fmla="*/ 3155197 w 4821086"/>
              <a:gd name="connsiteY10" fmla="*/ 98097 h 3876566"/>
              <a:gd name="connsiteX0" fmla="*/ 3155197 w 4821086"/>
              <a:gd name="connsiteY0" fmla="*/ 98097 h 3876566"/>
              <a:gd name="connsiteX1" fmla="*/ 2628996 w 4821086"/>
              <a:gd name="connsiteY1" fmla="*/ 602973 h 3876566"/>
              <a:gd name="connsiteX2" fmla="*/ 756788 w 4821086"/>
              <a:gd name="connsiteY2" fmla="*/ 1035020 h 3876566"/>
              <a:gd name="connsiteX3" fmla="*/ 2093 w 4821086"/>
              <a:gd name="connsiteY3" fmla="*/ 1758731 h 3876566"/>
              <a:gd name="connsiteX4" fmla="*/ 769348 w 4821086"/>
              <a:gd name="connsiteY4" fmla="*/ 3408855 h 3876566"/>
              <a:gd name="connsiteX5" fmla="*/ 2787334 w 4821086"/>
              <a:gd name="connsiteY5" fmla="*/ 3724166 h 3876566"/>
              <a:gd name="connsiteX6" fmla="*/ 2766314 w 4821086"/>
              <a:gd name="connsiteY6" fmla="*/ 2494455 h 3876566"/>
              <a:gd name="connsiteX7" fmla="*/ 3554590 w 4821086"/>
              <a:gd name="connsiteY7" fmla="*/ 1622097 h 3876566"/>
              <a:gd name="connsiteX8" fmla="*/ 4668686 w 4821086"/>
              <a:gd name="connsiteY8" fmla="*/ 938924 h 3876566"/>
              <a:gd name="connsiteX9" fmla="*/ 4468990 w 4821086"/>
              <a:gd name="connsiteY9" fmla="*/ 140138 h 3876566"/>
              <a:gd name="connsiteX10" fmla="*/ 3155197 w 4821086"/>
              <a:gd name="connsiteY10" fmla="*/ 98097 h 3876566"/>
              <a:gd name="connsiteX0" fmla="*/ 3155197 w 4821086"/>
              <a:gd name="connsiteY0" fmla="*/ 98097 h 3876566"/>
              <a:gd name="connsiteX1" fmla="*/ 2628996 w 4821086"/>
              <a:gd name="connsiteY1" fmla="*/ 602973 h 3876566"/>
              <a:gd name="connsiteX2" fmla="*/ 756788 w 4821086"/>
              <a:gd name="connsiteY2" fmla="*/ 1035020 h 3876566"/>
              <a:gd name="connsiteX3" fmla="*/ 2093 w 4821086"/>
              <a:gd name="connsiteY3" fmla="*/ 1758731 h 3876566"/>
              <a:gd name="connsiteX4" fmla="*/ 769348 w 4821086"/>
              <a:gd name="connsiteY4" fmla="*/ 3408855 h 3876566"/>
              <a:gd name="connsiteX5" fmla="*/ 2787334 w 4821086"/>
              <a:gd name="connsiteY5" fmla="*/ 3724166 h 3876566"/>
              <a:gd name="connsiteX6" fmla="*/ 2766314 w 4821086"/>
              <a:gd name="connsiteY6" fmla="*/ 2494455 h 3876566"/>
              <a:gd name="connsiteX7" fmla="*/ 3554590 w 4821086"/>
              <a:gd name="connsiteY7" fmla="*/ 1622097 h 3876566"/>
              <a:gd name="connsiteX8" fmla="*/ 4668686 w 4821086"/>
              <a:gd name="connsiteY8" fmla="*/ 938924 h 3876566"/>
              <a:gd name="connsiteX9" fmla="*/ 4468990 w 4821086"/>
              <a:gd name="connsiteY9" fmla="*/ 140138 h 3876566"/>
              <a:gd name="connsiteX10" fmla="*/ 3155197 w 4821086"/>
              <a:gd name="connsiteY10" fmla="*/ 98097 h 3876566"/>
              <a:gd name="connsiteX0" fmla="*/ 3155197 w 4821086"/>
              <a:gd name="connsiteY0" fmla="*/ 98097 h 3876566"/>
              <a:gd name="connsiteX1" fmla="*/ 2628996 w 4821086"/>
              <a:gd name="connsiteY1" fmla="*/ 602973 h 3876566"/>
              <a:gd name="connsiteX2" fmla="*/ 756788 w 4821086"/>
              <a:gd name="connsiteY2" fmla="*/ 1035020 h 3876566"/>
              <a:gd name="connsiteX3" fmla="*/ 2093 w 4821086"/>
              <a:gd name="connsiteY3" fmla="*/ 1758731 h 3876566"/>
              <a:gd name="connsiteX4" fmla="*/ 769348 w 4821086"/>
              <a:gd name="connsiteY4" fmla="*/ 3408855 h 3876566"/>
              <a:gd name="connsiteX5" fmla="*/ 2787334 w 4821086"/>
              <a:gd name="connsiteY5" fmla="*/ 3724166 h 3876566"/>
              <a:gd name="connsiteX6" fmla="*/ 2766314 w 4821086"/>
              <a:gd name="connsiteY6" fmla="*/ 2494455 h 3876566"/>
              <a:gd name="connsiteX7" fmla="*/ 3554590 w 4821086"/>
              <a:gd name="connsiteY7" fmla="*/ 1622097 h 3876566"/>
              <a:gd name="connsiteX8" fmla="*/ 4668686 w 4821086"/>
              <a:gd name="connsiteY8" fmla="*/ 938924 h 3876566"/>
              <a:gd name="connsiteX9" fmla="*/ 4468990 w 4821086"/>
              <a:gd name="connsiteY9" fmla="*/ 140138 h 3876566"/>
              <a:gd name="connsiteX10" fmla="*/ 3155197 w 4821086"/>
              <a:gd name="connsiteY10" fmla="*/ 98097 h 3876566"/>
              <a:gd name="connsiteX0" fmla="*/ 3048574 w 4714463"/>
              <a:gd name="connsiteY0" fmla="*/ 98097 h 3876566"/>
              <a:gd name="connsiteX1" fmla="*/ 2522373 w 4714463"/>
              <a:gd name="connsiteY1" fmla="*/ 602973 h 3876566"/>
              <a:gd name="connsiteX2" fmla="*/ 650165 w 4714463"/>
              <a:gd name="connsiteY2" fmla="*/ 1035020 h 3876566"/>
              <a:gd name="connsiteX3" fmla="*/ 2093 w 4714463"/>
              <a:gd name="connsiteY3" fmla="*/ 2115140 h 3876566"/>
              <a:gd name="connsiteX4" fmla="*/ 662725 w 4714463"/>
              <a:gd name="connsiteY4" fmla="*/ 3408855 h 3876566"/>
              <a:gd name="connsiteX5" fmla="*/ 2680711 w 4714463"/>
              <a:gd name="connsiteY5" fmla="*/ 3724166 h 3876566"/>
              <a:gd name="connsiteX6" fmla="*/ 2659691 w 4714463"/>
              <a:gd name="connsiteY6" fmla="*/ 2494455 h 3876566"/>
              <a:gd name="connsiteX7" fmla="*/ 3447967 w 4714463"/>
              <a:gd name="connsiteY7" fmla="*/ 1622097 h 3876566"/>
              <a:gd name="connsiteX8" fmla="*/ 4562063 w 4714463"/>
              <a:gd name="connsiteY8" fmla="*/ 938924 h 3876566"/>
              <a:gd name="connsiteX9" fmla="*/ 4362367 w 4714463"/>
              <a:gd name="connsiteY9" fmla="*/ 140138 h 3876566"/>
              <a:gd name="connsiteX10" fmla="*/ 3048574 w 4714463"/>
              <a:gd name="connsiteY10" fmla="*/ 98097 h 3876566"/>
              <a:gd name="connsiteX0" fmla="*/ 3058482 w 4724371"/>
              <a:gd name="connsiteY0" fmla="*/ 98097 h 3888972"/>
              <a:gd name="connsiteX1" fmla="*/ 2532281 w 4724371"/>
              <a:gd name="connsiteY1" fmla="*/ 602973 h 3888972"/>
              <a:gd name="connsiteX2" fmla="*/ 660073 w 4724371"/>
              <a:gd name="connsiteY2" fmla="*/ 1035020 h 3888972"/>
              <a:gd name="connsiteX3" fmla="*/ 12001 w 4724371"/>
              <a:gd name="connsiteY3" fmla="*/ 2115140 h 3888972"/>
              <a:gd name="connsiteX4" fmla="*/ 588065 w 4724371"/>
              <a:gd name="connsiteY4" fmla="*/ 3483292 h 3888972"/>
              <a:gd name="connsiteX5" fmla="*/ 2690619 w 4724371"/>
              <a:gd name="connsiteY5" fmla="*/ 3724166 h 3888972"/>
              <a:gd name="connsiteX6" fmla="*/ 2669599 w 4724371"/>
              <a:gd name="connsiteY6" fmla="*/ 2494455 h 3888972"/>
              <a:gd name="connsiteX7" fmla="*/ 3457875 w 4724371"/>
              <a:gd name="connsiteY7" fmla="*/ 1622097 h 3888972"/>
              <a:gd name="connsiteX8" fmla="*/ 4571971 w 4724371"/>
              <a:gd name="connsiteY8" fmla="*/ 938924 h 3888972"/>
              <a:gd name="connsiteX9" fmla="*/ 4372275 w 4724371"/>
              <a:gd name="connsiteY9" fmla="*/ 140138 h 3888972"/>
              <a:gd name="connsiteX10" fmla="*/ 3058482 w 4724371"/>
              <a:gd name="connsiteY10" fmla="*/ 98097 h 3888972"/>
              <a:gd name="connsiteX0" fmla="*/ 3058482 w 4724371"/>
              <a:gd name="connsiteY0" fmla="*/ 98097 h 3864122"/>
              <a:gd name="connsiteX1" fmla="*/ 2532281 w 4724371"/>
              <a:gd name="connsiteY1" fmla="*/ 602973 h 3864122"/>
              <a:gd name="connsiteX2" fmla="*/ 660073 w 4724371"/>
              <a:gd name="connsiteY2" fmla="*/ 1035020 h 3864122"/>
              <a:gd name="connsiteX3" fmla="*/ 12001 w 4724371"/>
              <a:gd name="connsiteY3" fmla="*/ 2115140 h 3864122"/>
              <a:gd name="connsiteX4" fmla="*/ 588065 w 4724371"/>
              <a:gd name="connsiteY4" fmla="*/ 3483292 h 3864122"/>
              <a:gd name="connsiteX5" fmla="*/ 2028225 w 4724371"/>
              <a:gd name="connsiteY5" fmla="*/ 3699316 h 3864122"/>
              <a:gd name="connsiteX6" fmla="*/ 2669599 w 4724371"/>
              <a:gd name="connsiteY6" fmla="*/ 2494455 h 3864122"/>
              <a:gd name="connsiteX7" fmla="*/ 3457875 w 4724371"/>
              <a:gd name="connsiteY7" fmla="*/ 1622097 h 3864122"/>
              <a:gd name="connsiteX8" fmla="*/ 4571971 w 4724371"/>
              <a:gd name="connsiteY8" fmla="*/ 938924 h 3864122"/>
              <a:gd name="connsiteX9" fmla="*/ 4372275 w 4724371"/>
              <a:gd name="connsiteY9" fmla="*/ 140138 h 3864122"/>
              <a:gd name="connsiteX10" fmla="*/ 3058482 w 4724371"/>
              <a:gd name="connsiteY10" fmla="*/ 98097 h 3864122"/>
              <a:gd name="connsiteX0" fmla="*/ 3058482 w 4724371"/>
              <a:gd name="connsiteY0" fmla="*/ 98097 h 3879336"/>
              <a:gd name="connsiteX1" fmla="*/ 2532281 w 4724371"/>
              <a:gd name="connsiteY1" fmla="*/ 602973 h 3879336"/>
              <a:gd name="connsiteX2" fmla="*/ 660073 w 4724371"/>
              <a:gd name="connsiteY2" fmla="*/ 1035020 h 3879336"/>
              <a:gd name="connsiteX3" fmla="*/ 12001 w 4724371"/>
              <a:gd name="connsiteY3" fmla="*/ 2115140 h 3879336"/>
              <a:gd name="connsiteX4" fmla="*/ 588065 w 4724371"/>
              <a:gd name="connsiteY4" fmla="*/ 3483292 h 3879336"/>
              <a:gd name="connsiteX5" fmla="*/ 2028225 w 4724371"/>
              <a:gd name="connsiteY5" fmla="*/ 3699316 h 3879336"/>
              <a:gd name="connsiteX6" fmla="*/ 2604289 w 4724371"/>
              <a:gd name="connsiteY6" fmla="*/ 2403172 h 3879336"/>
              <a:gd name="connsiteX7" fmla="*/ 3457875 w 4724371"/>
              <a:gd name="connsiteY7" fmla="*/ 1622097 h 3879336"/>
              <a:gd name="connsiteX8" fmla="*/ 4571971 w 4724371"/>
              <a:gd name="connsiteY8" fmla="*/ 938924 h 3879336"/>
              <a:gd name="connsiteX9" fmla="*/ 4372275 w 4724371"/>
              <a:gd name="connsiteY9" fmla="*/ 140138 h 3879336"/>
              <a:gd name="connsiteX10" fmla="*/ 3058482 w 4724371"/>
              <a:gd name="connsiteY10" fmla="*/ 98097 h 3879336"/>
              <a:gd name="connsiteX0" fmla="*/ 3058482 w 4734621"/>
              <a:gd name="connsiteY0" fmla="*/ 98097 h 3879336"/>
              <a:gd name="connsiteX1" fmla="*/ 2532281 w 4734621"/>
              <a:gd name="connsiteY1" fmla="*/ 602973 h 3879336"/>
              <a:gd name="connsiteX2" fmla="*/ 660073 w 4734621"/>
              <a:gd name="connsiteY2" fmla="*/ 1035020 h 3879336"/>
              <a:gd name="connsiteX3" fmla="*/ 12001 w 4734621"/>
              <a:gd name="connsiteY3" fmla="*/ 2115140 h 3879336"/>
              <a:gd name="connsiteX4" fmla="*/ 588065 w 4734621"/>
              <a:gd name="connsiteY4" fmla="*/ 3483292 h 3879336"/>
              <a:gd name="connsiteX5" fmla="*/ 2028225 w 4734621"/>
              <a:gd name="connsiteY5" fmla="*/ 3699316 h 3879336"/>
              <a:gd name="connsiteX6" fmla="*/ 2604289 w 4734621"/>
              <a:gd name="connsiteY6" fmla="*/ 2403172 h 3879336"/>
              <a:gd name="connsiteX7" fmla="*/ 3396377 w 4734621"/>
              <a:gd name="connsiteY7" fmla="*/ 1467068 h 3879336"/>
              <a:gd name="connsiteX8" fmla="*/ 4571971 w 4734621"/>
              <a:gd name="connsiteY8" fmla="*/ 938924 h 3879336"/>
              <a:gd name="connsiteX9" fmla="*/ 4372275 w 4734621"/>
              <a:gd name="connsiteY9" fmla="*/ 140138 h 3879336"/>
              <a:gd name="connsiteX10" fmla="*/ 3058482 w 4734621"/>
              <a:gd name="connsiteY10" fmla="*/ 98097 h 3879336"/>
              <a:gd name="connsiteX0" fmla="*/ 3058482 w 4734621"/>
              <a:gd name="connsiteY0" fmla="*/ 98097 h 3879336"/>
              <a:gd name="connsiteX1" fmla="*/ 2532281 w 4734621"/>
              <a:gd name="connsiteY1" fmla="*/ 602973 h 3879336"/>
              <a:gd name="connsiteX2" fmla="*/ 660073 w 4734621"/>
              <a:gd name="connsiteY2" fmla="*/ 1035020 h 3879336"/>
              <a:gd name="connsiteX3" fmla="*/ 12001 w 4734621"/>
              <a:gd name="connsiteY3" fmla="*/ 2115140 h 3879336"/>
              <a:gd name="connsiteX4" fmla="*/ 588065 w 4734621"/>
              <a:gd name="connsiteY4" fmla="*/ 3483292 h 3879336"/>
              <a:gd name="connsiteX5" fmla="*/ 2028225 w 4734621"/>
              <a:gd name="connsiteY5" fmla="*/ 3699316 h 3879336"/>
              <a:gd name="connsiteX6" fmla="*/ 2676297 w 4734621"/>
              <a:gd name="connsiteY6" fmla="*/ 2403172 h 3879336"/>
              <a:gd name="connsiteX7" fmla="*/ 3396377 w 4734621"/>
              <a:gd name="connsiteY7" fmla="*/ 1467068 h 3879336"/>
              <a:gd name="connsiteX8" fmla="*/ 4571971 w 4734621"/>
              <a:gd name="connsiteY8" fmla="*/ 938924 h 3879336"/>
              <a:gd name="connsiteX9" fmla="*/ 4372275 w 4734621"/>
              <a:gd name="connsiteY9" fmla="*/ 140138 h 3879336"/>
              <a:gd name="connsiteX10" fmla="*/ 3058482 w 4734621"/>
              <a:gd name="connsiteY10" fmla="*/ 98097 h 3879336"/>
              <a:gd name="connsiteX0" fmla="*/ 3058482 w 4734621"/>
              <a:gd name="connsiteY0" fmla="*/ 98097 h 3879336"/>
              <a:gd name="connsiteX1" fmla="*/ 2532281 w 4734621"/>
              <a:gd name="connsiteY1" fmla="*/ 602973 h 3879336"/>
              <a:gd name="connsiteX2" fmla="*/ 660073 w 4734621"/>
              <a:gd name="connsiteY2" fmla="*/ 1035020 h 3879336"/>
              <a:gd name="connsiteX3" fmla="*/ 12001 w 4734621"/>
              <a:gd name="connsiteY3" fmla="*/ 2115140 h 3879336"/>
              <a:gd name="connsiteX4" fmla="*/ 588065 w 4734621"/>
              <a:gd name="connsiteY4" fmla="*/ 3483292 h 3879336"/>
              <a:gd name="connsiteX5" fmla="*/ 2028225 w 4734621"/>
              <a:gd name="connsiteY5" fmla="*/ 3699316 h 3879336"/>
              <a:gd name="connsiteX6" fmla="*/ 2676297 w 4734621"/>
              <a:gd name="connsiteY6" fmla="*/ 2403172 h 3879336"/>
              <a:gd name="connsiteX7" fmla="*/ 3396377 w 4734621"/>
              <a:gd name="connsiteY7" fmla="*/ 1467068 h 3879336"/>
              <a:gd name="connsiteX8" fmla="*/ 4571971 w 4734621"/>
              <a:gd name="connsiteY8" fmla="*/ 938924 h 3879336"/>
              <a:gd name="connsiteX9" fmla="*/ 4372275 w 4734621"/>
              <a:gd name="connsiteY9" fmla="*/ 140138 h 3879336"/>
              <a:gd name="connsiteX10" fmla="*/ 3058482 w 4734621"/>
              <a:gd name="connsiteY10" fmla="*/ 98097 h 3879336"/>
              <a:gd name="connsiteX0" fmla="*/ 3058482 w 4734621"/>
              <a:gd name="connsiteY0" fmla="*/ 98097 h 3879336"/>
              <a:gd name="connsiteX1" fmla="*/ 2532281 w 4734621"/>
              <a:gd name="connsiteY1" fmla="*/ 602973 h 3879336"/>
              <a:gd name="connsiteX2" fmla="*/ 660073 w 4734621"/>
              <a:gd name="connsiteY2" fmla="*/ 1035020 h 3879336"/>
              <a:gd name="connsiteX3" fmla="*/ 12001 w 4734621"/>
              <a:gd name="connsiteY3" fmla="*/ 2115140 h 3879336"/>
              <a:gd name="connsiteX4" fmla="*/ 588065 w 4734621"/>
              <a:gd name="connsiteY4" fmla="*/ 3483292 h 3879336"/>
              <a:gd name="connsiteX5" fmla="*/ 2028225 w 4734621"/>
              <a:gd name="connsiteY5" fmla="*/ 3699316 h 3879336"/>
              <a:gd name="connsiteX6" fmla="*/ 2676297 w 4734621"/>
              <a:gd name="connsiteY6" fmla="*/ 2403172 h 3879336"/>
              <a:gd name="connsiteX7" fmla="*/ 3396377 w 4734621"/>
              <a:gd name="connsiteY7" fmla="*/ 1467068 h 3879336"/>
              <a:gd name="connsiteX8" fmla="*/ 4571971 w 4734621"/>
              <a:gd name="connsiteY8" fmla="*/ 938924 h 3879336"/>
              <a:gd name="connsiteX9" fmla="*/ 4372275 w 4734621"/>
              <a:gd name="connsiteY9" fmla="*/ 140138 h 3879336"/>
              <a:gd name="connsiteX10" fmla="*/ 3058482 w 4734621"/>
              <a:gd name="connsiteY10" fmla="*/ 98097 h 3879336"/>
              <a:gd name="connsiteX0" fmla="*/ 3058482 w 4734621"/>
              <a:gd name="connsiteY0" fmla="*/ 98097 h 3891337"/>
              <a:gd name="connsiteX1" fmla="*/ 2532281 w 4734621"/>
              <a:gd name="connsiteY1" fmla="*/ 602973 h 3891337"/>
              <a:gd name="connsiteX2" fmla="*/ 660073 w 4734621"/>
              <a:gd name="connsiteY2" fmla="*/ 1035020 h 3891337"/>
              <a:gd name="connsiteX3" fmla="*/ 12001 w 4734621"/>
              <a:gd name="connsiteY3" fmla="*/ 2115140 h 3891337"/>
              <a:gd name="connsiteX4" fmla="*/ 588065 w 4734621"/>
              <a:gd name="connsiteY4" fmla="*/ 3483292 h 3891337"/>
              <a:gd name="connsiteX5" fmla="*/ 2028225 w 4734621"/>
              <a:gd name="connsiteY5" fmla="*/ 3699316 h 3891337"/>
              <a:gd name="connsiteX6" fmla="*/ 2676297 w 4734621"/>
              <a:gd name="connsiteY6" fmla="*/ 2331164 h 3891337"/>
              <a:gd name="connsiteX7" fmla="*/ 3396377 w 4734621"/>
              <a:gd name="connsiteY7" fmla="*/ 1467068 h 3891337"/>
              <a:gd name="connsiteX8" fmla="*/ 4571971 w 4734621"/>
              <a:gd name="connsiteY8" fmla="*/ 938924 h 3891337"/>
              <a:gd name="connsiteX9" fmla="*/ 4372275 w 4734621"/>
              <a:gd name="connsiteY9" fmla="*/ 140138 h 3891337"/>
              <a:gd name="connsiteX10" fmla="*/ 3058482 w 4734621"/>
              <a:gd name="connsiteY10" fmla="*/ 98097 h 3891337"/>
              <a:gd name="connsiteX0" fmla="*/ 3058482 w 4596609"/>
              <a:gd name="connsiteY0" fmla="*/ 114113 h 3907353"/>
              <a:gd name="connsiteX1" fmla="*/ 2532281 w 4596609"/>
              <a:gd name="connsiteY1" fmla="*/ 618989 h 3907353"/>
              <a:gd name="connsiteX2" fmla="*/ 660073 w 4596609"/>
              <a:gd name="connsiteY2" fmla="*/ 1051036 h 3907353"/>
              <a:gd name="connsiteX3" fmla="*/ 12001 w 4596609"/>
              <a:gd name="connsiteY3" fmla="*/ 2131156 h 3907353"/>
              <a:gd name="connsiteX4" fmla="*/ 588065 w 4596609"/>
              <a:gd name="connsiteY4" fmla="*/ 3499308 h 3907353"/>
              <a:gd name="connsiteX5" fmla="*/ 2028225 w 4596609"/>
              <a:gd name="connsiteY5" fmla="*/ 3715332 h 3907353"/>
              <a:gd name="connsiteX6" fmla="*/ 2676297 w 4596609"/>
              <a:gd name="connsiteY6" fmla="*/ 2347180 h 3907353"/>
              <a:gd name="connsiteX7" fmla="*/ 3396377 w 4596609"/>
              <a:gd name="connsiteY7" fmla="*/ 1483084 h 3907353"/>
              <a:gd name="connsiteX8" fmla="*/ 4404489 w 4596609"/>
              <a:gd name="connsiteY8" fmla="*/ 1051036 h 3907353"/>
              <a:gd name="connsiteX9" fmla="*/ 4372275 w 4596609"/>
              <a:gd name="connsiteY9" fmla="*/ 156154 h 3907353"/>
              <a:gd name="connsiteX10" fmla="*/ 3058482 w 4596609"/>
              <a:gd name="connsiteY10" fmla="*/ 114113 h 3907353"/>
              <a:gd name="connsiteX0" fmla="*/ 3082485 w 4620612"/>
              <a:gd name="connsiteY0" fmla="*/ 114113 h 3907353"/>
              <a:gd name="connsiteX1" fmla="*/ 2556284 w 4620612"/>
              <a:gd name="connsiteY1" fmla="*/ 618989 h 3907353"/>
              <a:gd name="connsiteX2" fmla="*/ 684076 w 4620612"/>
              <a:gd name="connsiteY2" fmla="*/ 1051036 h 3907353"/>
              <a:gd name="connsiteX3" fmla="*/ 36004 w 4620612"/>
              <a:gd name="connsiteY3" fmla="*/ 2131156 h 3907353"/>
              <a:gd name="connsiteX4" fmla="*/ 468052 w 4620612"/>
              <a:gd name="connsiteY4" fmla="*/ 3499308 h 3907353"/>
              <a:gd name="connsiteX5" fmla="*/ 2052228 w 4620612"/>
              <a:gd name="connsiteY5" fmla="*/ 3715332 h 3907353"/>
              <a:gd name="connsiteX6" fmla="*/ 2700300 w 4620612"/>
              <a:gd name="connsiteY6" fmla="*/ 2347180 h 3907353"/>
              <a:gd name="connsiteX7" fmla="*/ 3420380 w 4620612"/>
              <a:gd name="connsiteY7" fmla="*/ 1483084 h 3907353"/>
              <a:gd name="connsiteX8" fmla="*/ 4428492 w 4620612"/>
              <a:gd name="connsiteY8" fmla="*/ 1051036 h 3907353"/>
              <a:gd name="connsiteX9" fmla="*/ 4396278 w 4620612"/>
              <a:gd name="connsiteY9" fmla="*/ 156154 h 3907353"/>
              <a:gd name="connsiteX10" fmla="*/ 3082485 w 4620612"/>
              <a:gd name="connsiteY10" fmla="*/ 114113 h 3907353"/>
              <a:gd name="connsiteX0" fmla="*/ 3154493 w 4692620"/>
              <a:gd name="connsiteY0" fmla="*/ 114113 h 3907353"/>
              <a:gd name="connsiteX1" fmla="*/ 2628292 w 4692620"/>
              <a:gd name="connsiteY1" fmla="*/ 618989 h 3907353"/>
              <a:gd name="connsiteX2" fmla="*/ 756084 w 4692620"/>
              <a:gd name="connsiteY2" fmla="*/ 1051036 h 3907353"/>
              <a:gd name="connsiteX3" fmla="*/ 36004 w 4692620"/>
              <a:gd name="connsiteY3" fmla="*/ 2059148 h 3907353"/>
              <a:gd name="connsiteX4" fmla="*/ 540060 w 4692620"/>
              <a:gd name="connsiteY4" fmla="*/ 3499308 h 3907353"/>
              <a:gd name="connsiteX5" fmla="*/ 2124236 w 4692620"/>
              <a:gd name="connsiteY5" fmla="*/ 3715332 h 3907353"/>
              <a:gd name="connsiteX6" fmla="*/ 2772308 w 4692620"/>
              <a:gd name="connsiteY6" fmla="*/ 2347180 h 3907353"/>
              <a:gd name="connsiteX7" fmla="*/ 3492388 w 4692620"/>
              <a:gd name="connsiteY7" fmla="*/ 1483084 h 3907353"/>
              <a:gd name="connsiteX8" fmla="*/ 4500500 w 4692620"/>
              <a:gd name="connsiteY8" fmla="*/ 1051036 h 3907353"/>
              <a:gd name="connsiteX9" fmla="*/ 4468286 w 4692620"/>
              <a:gd name="connsiteY9" fmla="*/ 156154 h 3907353"/>
              <a:gd name="connsiteX10" fmla="*/ 3154493 w 4692620"/>
              <a:gd name="connsiteY10" fmla="*/ 114113 h 3907353"/>
              <a:gd name="connsiteX0" fmla="*/ 3154493 w 4692620"/>
              <a:gd name="connsiteY0" fmla="*/ 114113 h 3907353"/>
              <a:gd name="connsiteX1" fmla="*/ 2628292 w 4692620"/>
              <a:gd name="connsiteY1" fmla="*/ 618989 h 3907353"/>
              <a:gd name="connsiteX2" fmla="*/ 756084 w 4692620"/>
              <a:gd name="connsiteY2" fmla="*/ 979028 h 3907353"/>
              <a:gd name="connsiteX3" fmla="*/ 36004 w 4692620"/>
              <a:gd name="connsiteY3" fmla="*/ 2059148 h 3907353"/>
              <a:gd name="connsiteX4" fmla="*/ 540060 w 4692620"/>
              <a:gd name="connsiteY4" fmla="*/ 3499308 h 3907353"/>
              <a:gd name="connsiteX5" fmla="*/ 2124236 w 4692620"/>
              <a:gd name="connsiteY5" fmla="*/ 3715332 h 3907353"/>
              <a:gd name="connsiteX6" fmla="*/ 2772308 w 4692620"/>
              <a:gd name="connsiteY6" fmla="*/ 2347180 h 3907353"/>
              <a:gd name="connsiteX7" fmla="*/ 3492388 w 4692620"/>
              <a:gd name="connsiteY7" fmla="*/ 1483084 h 3907353"/>
              <a:gd name="connsiteX8" fmla="*/ 4500500 w 4692620"/>
              <a:gd name="connsiteY8" fmla="*/ 1051036 h 3907353"/>
              <a:gd name="connsiteX9" fmla="*/ 4468286 w 4692620"/>
              <a:gd name="connsiteY9" fmla="*/ 156154 h 3907353"/>
              <a:gd name="connsiteX10" fmla="*/ 3154493 w 4692620"/>
              <a:gd name="connsiteY10" fmla="*/ 114113 h 3907353"/>
              <a:gd name="connsiteX0" fmla="*/ 3154493 w 4692620"/>
              <a:gd name="connsiteY0" fmla="*/ 114113 h 3907353"/>
              <a:gd name="connsiteX1" fmla="*/ 2052228 w 4692620"/>
              <a:gd name="connsiteY1" fmla="*/ 330956 h 3907353"/>
              <a:gd name="connsiteX2" fmla="*/ 756084 w 4692620"/>
              <a:gd name="connsiteY2" fmla="*/ 979028 h 3907353"/>
              <a:gd name="connsiteX3" fmla="*/ 36004 w 4692620"/>
              <a:gd name="connsiteY3" fmla="*/ 2059148 h 3907353"/>
              <a:gd name="connsiteX4" fmla="*/ 540060 w 4692620"/>
              <a:gd name="connsiteY4" fmla="*/ 3499308 h 3907353"/>
              <a:gd name="connsiteX5" fmla="*/ 2124236 w 4692620"/>
              <a:gd name="connsiteY5" fmla="*/ 3715332 h 3907353"/>
              <a:gd name="connsiteX6" fmla="*/ 2772308 w 4692620"/>
              <a:gd name="connsiteY6" fmla="*/ 2347180 h 3907353"/>
              <a:gd name="connsiteX7" fmla="*/ 3492388 w 4692620"/>
              <a:gd name="connsiteY7" fmla="*/ 1483084 h 3907353"/>
              <a:gd name="connsiteX8" fmla="*/ 4500500 w 4692620"/>
              <a:gd name="connsiteY8" fmla="*/ 1051036 h 3907353"/>
              <a:gd name="connsiteX9" fmla="*/ 4468286 w 4692620"/>
              <a:gd name="connsiteY9" fmla="*/ 156154 h 3907353"/>
              <a:gd name="connsiteX10" fmla="*/ 3154493 w 4692620"/>
              <a:gd name="connsiteY10" fmla="*/ 114113 h 3907353"/>
              <a:gd name="connsiteX0" fmla="*/ 3154493 w 4692620"/>
              <a:gd name="connsiteY0" fmla="*/ 137146 h 3930386"/>
              <a:gd name="connsiteX1" fmla="*/ 756084 w 4692620"/>
              <a:gd name="connsiteY1" fmla="*/ 1002061 h 3930386"/>
              <a:gd name="connsiteX2" fmla="*/ 36004 w 4692620"/>
              <a:gd name="connsiteY2" fmla="*/ 2082181 h 3930386"/>
              <a:gd name="connsiteX3" fmla="*/ 540060 w 4692620"/>
              <a:gd name="connsiteY3" fmla="*/ 3522341 h 3930386"/>
              <a:gd name="connsiteX4" fmla="*/ 2124236 w 4692620"/>
              <a:gd name="connsiteY4" fmla="*/ 3738365 h 3930386"/>
              <a:gd name="connsiteX5" fmla="*/ 2772308 w 4692620"/>
              <a:gd name="connsiteY5" fmla="*/ 2370213 h 3930386"/>
              <a:gd name="connsiteX6" fmla="*/ 3492388 w 4692620"/>
              <a:gd name="connsiteY6" fmla="*/ 1506117 h 3930386"/>
              <a:gd name="connsiteX7" fmla="*/ 4500500 w 4692620"/>
              <a:gd name="connsiteY7" fmla="*/ 1074069 h 3930386"/>
              <a:gd name="connsiteX8" fmla="*/ 4468286 w 4692620"/>
              <a:gd name="connsiteY8" fmla="*/ 179187 h 3930386"/>
              <a:gd name="connsiteX9" fmla="*/ 3154493 w 4692620"/>
              <a:gd name="connsiteY9" fmla="*/ 137146 h 3930386"/>
              <a:gd name="connsiteX0" fmla="*/ 3554228 w 5092355"/>
              <a:gd name="connsiteY0" fmla="*/ 317166 h 4110406"/>
              <a:gd name="connsiteX1" fmla="*/ 435739 w 5092355"/>
              <a:gd name="connsiteY1" fmla="*/ 2262201 h 4110406"/>
              <a:gd name="connsiteX2" fmla="*/ 939795 w 5092355"/>
              <a:gd name="connsiteY2" fmla="*/ 3702361 h 4110406"/>
              <a:gd name="connsiteX3" fmla="*/ 2523971 w 5092355"/>
              <a:gd name="connsiteY3" fmla="*/ 3918385 h 4110406"/>
              <a:gd name="connsiteX4" fmla="*/ 3172043 w 5092355"/>
              <a:gd name="connsiteY4" fmla="*/ 2550233 h 4110406"/>
              <a:gd name="connsiteX5" fmla="*/ 3892123 w 5092355"/>
              <a:gd name="connsiteY5" fmla="*/ 1686137 h 4110406"/>
              <a:gd name="connsiteX6" fmla="*/ 4900235 w 5092355"/>
              <a:gd name="connsiteY6" fmla="*/ 1254089 h 4110406"/>
              <a:gd name="connsiteX7" fmla="*/ 4868021 w 5092355"/>
              <a:gd name="connsiteY7" fmla="*/ 359207 h 4110406"/>
              <a:gd name="connsiteX8" fmla="*/ 3554228 w 5092355"/>
              <a:gd name="connsiteY8" fmla="*/ 317166 h 4110406"/>
              <a:gd name="connsiteX0" fmla="*/ 3410211 w 4948338"/>
              <a:gd name="connsiteY0" fmla="*/ 347356 h 4296614"/>
              <a:gd name="connsiteX1" fmla="*/ 435739 w 4948338"/>
              <a:gd name="connsiteY1" fmla="*/ 564199 h 4296614"/>
              <a:gd name="connsiteX2" fmla="*/ 795778 w 4948338"/>
              <a:gd name="connsiteY2" fmla="*/ 3732551 h 4296614"/>
              <a:gd name="connsiteX3" fmla="*/ 2379954 w 4948338"/>
              <a:gd name="connsiteY3" fmla="*/ 3948575 h 4296614"/>
              <a:gd name="connsiteX4" fmla="*/ 3028026 w 4948338"/>
              <a:gd name="connsiteY4" fmla="*/ 2580423 h 4296614"/>
              <a:gd name="connsiteX5" fmla="*/ 3748106 w 4948338"/>
              <a:gd name="connsiteY5" fmla="*/ 1716327 h 4296614"/>
              <a:gd name="connsiteX6" fmla="*/ 4756218 w 4948338"/>
              <a:gd name="connsiteY6" fmla="*/ 1284279 h 4296614"/>
              <a:gd name="connsiteX7" fmla="*/ 4724004 w 4948338"/>
              <a:gd name="connsiteY7" fmla="*/ 389397 h 4296614"/>
              <a:gd name="connsiteX8" fmla="*/ 3410211 w 4948338"/>
              <a:gd name="connsiteY8" fmla="*/ 347356 h 4296614"/>
              <a:gd name="connsiteX0" fmla="*/ 4942969 w 5663049"/>
              <a:gd name="connsiteY0" fmla="*/ 382390 h 4289607"/>
              <a:gd name="connsiteX1" fmla="*/ 654704 w 5663049"/>
              <a:gd name="connsiteY1" fmla="*/ 557192 h 4289607"/>
              <a:gd name="connsiteX2" fmla="*/ 1014743 w 5663049"/>
              <a:gd name="connsiteY2" fmla="*/ 3725544 h 4289607"/>
              <a:gd name="connsiteX3" fmla="*/ 2598919 w 5663049"/>
              <a:gd name="connsiteY3" fmla="*/ 3941568 h 4289607"/>
              <a:gd name="connsiteX4" fmla="*/ 3246991 w 5663049"/>
              <a:gd name="connsiteY4" fmla="*/ 2573416 h 4289607"/>
              <a:gd name="connsiteX5" fmla="*/ 3967071 w 5663049"/>
              <a:gd name="connsiteY5" fmla="*/ 1709320 h 4289607"/>
              <a:gd name="connsiteX6" fmla="*/ 4975183 w 5663049"/>
              <a:gd name="connsiteY6" fmla="*/ 1277272 h 4289607"/>
              <a:gd name="connsiteX7" fmla="*/ 4942969 w 5663049"/>
              <a:gd name="connsiteY7" fmla="*/ 382390 h 4289607"/>
              <a:gd name="connsiteX0" fmla="*/ 4942969 w 5615044"/>
              <a:gd name="connsiteY0" fmla="*/ 382390 h 4289607"/>
              <a:gd name="connsiteX1" fmla="*/ 654704 w 5615044"/>
              <a:gd name="connsiteY1" fmla="*/ 557192 h 4289607"/>
              <a:gd name="connsiteX2" fmla="*/ 1014743 w 5615044"/>
              <a:gd name="connsiteY2" fmla="*/ 3725544 h 4289607"/>
              <a:gd name="connsiteX3" fmla="*/ 2598919 w 5615044"/>
              <a:gd name="connsiteY3" fmla="*/ 3941568 h 4289607"/>
              <a:gd name="connsiteX4" fmla="*/ 3246991 w 5615044"/>
              <a:gd name="connsiteY4" fmla="*/ 2573416 h 4289607"/>
              <a:gd name="connsiteX5" fmla="*/ 3967071 w 5615044"/>
              <a:gd name="connsiteY5" fmla="*/ 1709320 h 4289607"/>
              <a:gd name="connsiteX6" fmla="*/ 4687152 w 5615044"/>
              <a:gd name="connsiteY6" fmla="*/ 1421288 h 4289607"/>
              <a:gd name="connsiteX7" fmla="*/ 4942969 w 5615044"/>
              <a:gd name="connsiteY7" fmla="*/ 382390 h 4289607"/>
              <a:gd name="connsiteX0" fmla="*/ 4942969 w 5239558"/>
              <a:gd name="connsiteY0" fmla="*/ 382390 h 4289607"/>
              <a:gd name="connsiteX1" fmla="*/ 654704 w 5239558"/>
              <a:gd name="connsiteY1" fmla="*/ 557192 h 4289607"/>
              <a:gd name="connsiteX2" fmla="*/ 1014743 w 5239558"/>
              <a:gd name="connsiteY2" fmla="*/ 3725544 h 4289607"/>
              <a:gd name="connsiteX3" fmla="*/ 2598919 w 5239558"/>
              <a:gd name="connsiteY3" fmla="*/ 3941568 h 4289607"/>
              <a:gd name="connsiteX4" fmla="*/ 3246991 w 5239558"/>
              <a:gd name="connsiteY4" fmla="*/ 2573416 h 4289607"/>
              <a:gd name="connsiteX5" fmla="*/ 3967071 w 5239558"/>
              <a:gd name="connsiteY5" fmla="*/ 1709320 h 4289607"/>
              <a:gd name="connsiteX6" fmla="*/ 4687152 w 5239558"/>
              <a:gd name="connsiteY6" fmla="*/ 1421288 h 4289607"/>
              <a:gd name="connsiteX7" fmla="*/ 4942969 w 5239558"/>
              <a:gd name="connsiteY7" fmla="*/ 382390 h 4289607"/>
              <a:gd name="connsiteX0" fmla="*/ 4942969 w 5239558"/>
              <a:gd name="connsiteY0" fmla="*/ 382390 h 4289607"/>
              <a:gd name="connsiteX1" fmla="*/ 654704 w 5239558"/>
              <a:gd name="connsiteY1" fmla="*/ 557192 h 4289607"/>
              <a:gd name="connsiteX2" fmla="*/ 1014743 w 5239558"/>
              <a:gd name="connsiteY2" fmla="*/ 3725544 h 4289607"/>
              <a:gd name="connsiteX3" fmla="*/ 2598919 w 5239558"/>
              <a:gd name="connsiteY3" fmla="*/ 3941568 h 4289607"/>
              <a:gd name="connsiteX4" fmla="*/ 3246991 w 5239558"/>
              <a:gd name="connsiteY4" fmla="*/ 2573416 h 4289607"/>
              <a:gd name="connsiteX5" fmla="*/ 3967071 w 5239558"/>
              <a:gd name="connsiteY5" fmla="*/ 1709320 h 4289607"/>
              <a:gd name="connsiteX6" fmla="*/ 4687152 w 5239558"/>
              <a:gd name="connsiteY6" fmla="*/ 1421288 h 4289607"/>
              <a:gd name="connsiteX7" fmla="*/ 4942969 w 5239558"/>
              <a:gd name="connsiteY7" fmla="*/ 382390 h 4289607"/>
              <a:gd name="connsiteX0" fmla="*/ 5038980 w 5335569"/>
              <a:gd name="connsiteY0" fmla="*/ 358388 h 4121589"/>
              <a:gd name="connsiteX1" fmla="*/ 750715 w 5335569"/>
              <a:gd name="connsiteY1" fmla="*/ 533190 h 4121589"/>
              <a:gd name="connsiteX2" fmla="*/ 534691 w 5335569"/>
              <a:gd name="connsiteY2" fmla="*/ 3557526 h 4121589"/>
              <a:gd name="connsiteX3" fmla="*/ 2694930 w 5335569"/>
              <a:gd name="connsiteY3" fmla="*/ 3917566 h 4121589"/>
              <a:gd name="connsiteX4" fmla="*/ 3343002 w 5335569"/>
              <a:gd name="connsiteY4" fmla="*/ 2549414 h 4121589"/>
              <a:gd name="connsiteX5" fmla="*/ 4063082 w 5335569"/>
              <a:gd name="connsiteY5" fmla="*/ 1685318 h 4121589"/>
              <a:gd name="connsiteX6" fmla="*/ 4783163 w 5335569"/>
              <a:gd name="connsiteY6" fmla="*/ 1397286 h 4121589"/>
              <a:gd name="connsiteX7" fmla="*/ 5038980 w 5335569"/>
              <a:gd name="connsiteY7" fmla="*/ 358388 h 4121589"/>
              <a:gd name="connsiteX0" fmla="*/ 5038980 w 5335569"/>
              <a:gd name="connsiteY0" fmla="*/ 358388 h 4121589"/>
              <a:gd name="connsiteX1" fmla="*/ 750715 w 5335569"/>
              <a:gd name="connsiteY1" fmla="*/ 533190 h 4121589"/>
              <a:gd name="connsiteX2" fmla="*/ 534691 w 5335569"/>
              <a:gd name="connsiteY2" fmla="*/ 3557526 h 4121589"/>
              <a:gd name="connsiteX3" fmla="*/ 2838948 w 5335569"/>
              <a:gd name="connsiteY3" fmla="*/ 3917566 h 4121589"/>
              <a:gd name="connsiteX4" fmla="*/ 3343002 w 5335569"/>
              <a:gd name="connsiteY4" fmla="*/ 2549414 h 4121589"/>
              <a:gd name="connsiteX5" fmla="*/ 4063082 w 5335569"/>
              <a:gd name="connsiteY5" fmla="*/ 1685318 h 4121589"/>
              <a:gd name="connsiteX6" fmla="*/ 4783163 w 5335569"/>
              <a:gd name="connsiteY6" fmla="*/ 1397286 h 4121589"/>
              <a:gd name="connsiteX7" fmla="*/ 5038980 w 5335569"/>
              <a:gd name="connsiteY7" fmla="*/ 358388 h 4121589"/>
              <a:gd name="connsiteX0" fmla="*/ 5038980 w 5335569"/>
              <a:gd name="connsiteY0" fmla="*/ 358388 h 4121589"/>
              <a:gd name="connsiteX1" fmla="*/ 750715 w 5335569"/>
              <a:gd name="connsiteY1" fmla="*/ 533190 h 4121589"/>
              <a:gd name="connsiteX2" fmla="*/ 534691 w 5335569"/>
              <a:gd name="connsiteY2" fmla="*/ 3557526 h 4121589"/>
              <a:gd name="connsiteX3" fmla="*/ 2838948 w 5335569"/>
              <a:gd name="connsiteY3" fmla="*/ 3917566 h 4121589"/>
              <a:gd name="connsiteX4" fmla="*/ 3343002 w 5335569"/>
              <a:gd name="connsiteY4" fmla="*/ 2549414 h 4121589"/>
              <a:gd name="connsiteX5" fmla="*/ 4063082 w 5335569"/>
              <a:gd name="connsiteY5" fmla="*/ 1685318 h 4121589"/>
              <a:gd name="connsiteX6" fmla="*/ 4783163 w 5335569"/>
              <a:gd name="connsiteY6" fmla="*/ 1397286 h 4121589"/>
              <a:gd name="connsiteX7" fmla="*/ 5038980 w 5335569"/>
              <a:gd name="connsiteY7" fmla="*/ 358388 h 4121589"/>
              <a:gd name="connsiteX0" fmla="*/ 5038980 w 5335569"/>
              <a:gd name="connsiteY0" fmla="*/ 358388 h 4121589"/>
              <a:gd name="connsiteX1" fmla="*/ 750715 w 5335569"/>
              <a:gd name="connsiteY1" fmla="*/ 533190 h 4121589"/>
              <a:gd name="connsiteX2" fmla="*/ 534691 w 5335569"/>
              <a:gd name="connsiteY2" fmla="*/ 3557526 h 4121589"/>
              <a:gd name="connsiteX3" fmla="*/ 2838948 w 5335569"/>
              <a:gd name="connsiteY3" fmla="*/ 3917566 h 4121589"/>
              <a:gd name="connsiteX4" fmla="*/ 3343002 w 5335569"/>
              <a:gd name="connsiteY4" fmla="*/ 2549414 h 4121589"/>
              <a:gd name="connsiteX5" fmla="*/ 4063082 w 5335569"/>
              <a:gd name="connsiteY5" fmla="*/ 1685318 h 4121589"/>
              <a:gd name="connsiteX6" fmla="*/ 4783163 w 5335569"/>
              <a:gd name="connsiteY6" fmla="*/ 1397286 h 4121589"/>
              <a:gd name="connsiteX7" fmla="*/ 5038980 w 5335569"/>
              <a:gd name="connsiteY7" fmla="*/ 358388 h 4121589"/>
              <a:gd name="connsiteX0" fmla="*/ 5038980 w 5335569"/>
              <a:gd name="connsiteY0" fmla="*/ 358388 h 4121589"/>
              <a:gd name="connsiteX1" fmla="*/ 750715 w 5335569"/>
              <a:gd name="connsiteY1" fmla="*/ 533190 h 4121589"/>
              <a:gd name="connsiteX2" fmla="*/ 534691 w 5335569"/>
              <a:gd name="connsiteY2" fmla="*/ 3557526 h 4121589"/>
              <a:gd name="connsiteX3" fmla="*/ 2838948 w 5335569"/>
              <a:gd name="connsiteY3" fmla="*/ 3917566 h 4121589"/>
              <a:gd name="connsiteX4" fmla="*/ 3343002 w 5335569"/>
              <a:gd name="connsiteY4" fmla="*/ 2549414 h 4121589"/>
              <a:gd name="connsiteX5" fmla="*/ 4063082 w 5335569"/>
              <a:gd name="connsiteY5" fmla="*/ 1685318 h 4121589"/>
              <a:gd name="connsiteX6" fmla="*/ 4783163 w 5335569"/>
              <a:gd name="connsiteY6" fmla="*/ 1397286 h 4121589"/>
              <a:gd name="connsiteX7" fmla="*/ 5038980 w 5335569"/>
              <a:gd name="connsiteY7" fmla="*/ 358388 h 4121589"/>
              <a:gd name="connsiteX0" fmla="*/ 4908546 w 5205135"/>
              <a:gd name="connsiteY0" fmla="*/ 444049 h 4104456"/>
              <a:gd name="connsiteX1" fmla="*/ 732081 w 5205135"/>
              <a:gd name="connsiteY1" fmla="*/ 516057 h 4104456"/>
              <a:gd name="connsiteX2" fmla="*/ 516057 w 5205135"/>
              <a:gd name="connsiteY2" fmla="*/ 3540393 h 4104456"/>
              <a:gd name="connsiteX3" fmla="*/ 2820314 w 5205135"/>
              <a:gd name="connsiteY3" fmla="*/ 3900433 h 4104456"/>
              <a:gd name="connsiteX4" fmla="*/ 3324368 w 5205135"/>
              <a:gd name="connsiteY4" fmla="*/ 2532281 h 4104456"/>
              <a:gd name="connsiteX5" fmla="*/ 4044448 w 5205135"/>
              <a:gd name="connsiteY5" fmla="*/ 1668185 h 4104456"/>
              <a:gd name="connsiteX6" fmla="*/ 4764529 w 5205135"/>
              <a:gd name="connsiteY6" fmla="*/ 1380153 h 4104456"/>
              <a:gd name="connsiteX7" fmla="*/ 4908546 w 5205135"/>
              <a:gd name="connsiteY7" fmla="*/ 444049 h 4104456"/>
              <a:gd name="connsiteX0" fmla="*/ 4908547 w 5205136"/>
              <a:gd name="connsiteY0" fmla="*/ 324035 h 4128459"/>
              <a:gd name="connsiteX1" fmla="*/ 732082 w 5205136"/>
              <a:gd name="connsiteY1" fmla="*/ 540060 h 4128459"/>
              <a:gd name="connsiteX2" fmla="*/ 516058 w 5205136"/>
              <a:gd name="connsiteY2" fmla="*/ 3564396 h 4128459"/>
              <a:gd name="connsiteX3" fmla="*/ 2820315 w 5205136"/>
              <a:gd name="connsiteY3" fmla="*/ 3924436 h 4128459"/>
              <a:gd name="connsiteX4" fmla="*/ 3324369 w 5205136"/>
              <a:gd name="connsiteY4" fmla="*/ 2556284 h 4128459"/>
              <a:gd name="connsiteX5" fmla="*/ 4044449 w 5205136"/>
              <a:gd name="connsiteY5" fmla="*/ 1692188 h 4128459"/>
              <a:gd name="connsiteX6" fmla="*/ 4764530 w 5205136"/>
              <a:gd name="connsiteY6" fmla="*/ 1404156 h 4128459"/>
              <a:gd name="connsiteX7" fmla="*/ 4908547 w 5205136"/>
              <a:gd name="connsiteY7" fmla="*/ 324035 h 4128459"/>
              <a:gd name="connsiteX0" fmla="*/ 4908547 w 5102478"/>
              <a:gd name="connsiteY0" fmla="*/ 324035 h 4128459"/>
              <a:gd name="connsiteX1" fmla="*/ 732082 w 5102478"/>
              <a:gd name="connsiteY1" fmla="*/ 540060 h 4128459"/>
              <a:gd name="connsiteX2" fmla="*/ 516058 w 5102478"/>
              <a:gd name="connsiteY2" fmla="*/ 3564396 h 4128459"/>
              <a:gd name="connsiteX3" fmla="*/ 2820315 w 5102478"/>
              <a:gd name="connsiteY3" fmla="*/ 3924436 h 4128459"/>
              <a:gd name="connsiteX4" fmla="*/ 3324369 w 5102478"/>
              <a:gd name="connsiteY4" fmla="*/ 2556284 h 4128459"/>
              <a:gd name="connsiteX5" fmla="*/ 4044449 w 5102478"/>
              <a:gd name="connsiteY5" fmla="*/ 1692188 h 4128459"/>
              <a:gd name="connsiteX6" fmla="*/ 4764530 w 5102478"/>
              <a:gd name="connsiteY6" fmla="*/ 1404156 h 4128459"/>
              <a:gd name="connsiteX7" fmla="*/ 4908547 w 5102478"/>
              <a:gd name="connsiteY7" fmla="*/ 324035 h 4128459"/>
              <a:gd name="connsiteX0" fmla="*/ 4908547 w 5102478"/>
              <a:gd name="connsiteY0" fmla="*/ 324035 h 4128459"/>
              <a:gd name="connsiteX1" fmla="*/ 732082 w 5102478"/>
              <a:gd name="connsiteY1" fmla="*/ 540060 h 4128459"/>
              <a:gd name="connsiteX2" fmla="*/ 516058 w 5102478"/>
              <a:gd name="connsiteY2" fmla="*/ 3564396 h 4128459"/>
              <a:gd name="connsiteX3" fmla="*/ 2820315 w 5102478"/>
              <a:gd name="connsiteY3" fmla="*/ 3924436 h 4128459"/>
              <a:gd name="connsiteX4" fmla="*/ 3324369 w 5102478"/>
              <a:gd name="connsiteY4" fmla="*/ 2556284 h 4128459"/>
              <a:gd name="connsiteX5" fmla="*/ 4044449 w 5102478"/>
              <a:gd name="connsiteY5" fmla="*/ 1692188 h 4128459"/>
              <a:gd name="connsiteX6" fmla="*/ 4764530 w 5102478"/>
              <a:gd name="connsiteY6" fmla="*/ 1404156 h 4128459"/>
              <a:gd name="connsiteX7" fmla="*/ 4908547 w 5102478"/>
              <a:gd name="connsiteY7" fmla="*/ 324035 h 412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2478" h="4128459">
                <a:moveTo>
                  <a:pt x="4908547" y="324035"/>
                </a:moveTo>
                <a:cubicBezTo>
                  <a:pt x="4528514" y="152664"/>
                  <a:pt x="1464164" y="0"/>
                  <a:pt x="732082" y="540060"/>
                </a:cubicBezTo>
                <a:cubicBezTo>
                  <a:pt x="0" y="1080120"/>
                  <a:pt x="168019" y="3000333"/>
                  <a:pt x="516058" y="3564396"/>
                </a:cubicBezTo>
                <a:cubicBezTo>
                  <a:pt x="864097" y="4128459"/>
                  <a:pt x="2352263" y="4092455"/>
                  <a:pt x="2820315" y="3924436"/>
                </a:cubicBezTo>
                <a:cubicBezTo>
                  <a:pt x="2997889" y="3820178"/>
                  <a:pt x="3067303" y="3073982"/>
                  <a:pt x="3324369" y="2556284"/>
                </a:cubicBezTo>
                <a:cubicBezTo>
                  <a:pt x="3552394" y="2184243"/>
                  <a:pt x="3804422" y="1884209"/>
                  <a:pt x="4044449" y="1692188"/>
                </a:cubicBezTo>
                <a:cubicBezTo>
                  <a:pt x="4284476" y="1500167"/>
                  <a:pt x="4507727" y="1517580"/>
                  <a:pt x="4764530" y="1404156"/>
                </a:cubicBezTo>
                <a:cubicBezTo>
                  <a:pt x="4944389" y="1285036"/>
                  <a:pt x="5102478" y="797365"/>
                  <a:pt x="4908547" y="324035"/>
                </a:cubicBezTo>
                <a:close/>
              </a:path>
            </a:pathLst>
          </a:custGeom>
          <a:solidFill>
            <a:srgbClr val="254061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直方体 148"/>
          <p:cNvSpPr/>
          <p:nvPr/>
        </p:nvSpPr>
        <p:spPr>
          <a:xfrm>
            <a:off x="5967364" y="4472204"/>
            <a:ext cx="1224136" cy="792088"/>
          </a:xfrm>
          <a:prstGeom prst="cube">
            <a:avLst>
              <a:gd name="adj" fmla="val 14505"/>
            </a:avLst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生成器</a:t>
            </a:r>
            <a:endParaRPr kumimoji="1" lang="ja-JP" altLang="en-US" dirty="0"/>
          </a:p>
        </p:txBody>
      </p:sp>
      <p:sp>
        <p:nvSpPr>
          <p:cNvPr id="77" name="直方体 76"/>
          <p:cNvSpPr/>
          <p:nvPr/>
        </p:nvSpPr>
        <p:spPr>
          <a:xfrm>
            <a:off x="2051720" y="4725144"/>
            <a:ext cx="1224136" cy="792088"/>
          </a:xfrm>
          <a:prstGeom prst="cube">
            <a:avLst>
              <a:gd name="adj" fmla="val 14505"/>
            </a:avLst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分類器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699792" y="980728"/>
            <a:ext cx="2664296" cy="6480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4000" dirty="0" smtClean="0"/>
              <a:t>略語展開の概略</a:t>
            </a:r>
            <a:endParaRPr kumimoji="1" lang="ja-JP" altLang="en-US" sz="4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99992" y="1124744"/>
            <a:ext cx="629563" cy="374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略語</a:t>
            </a:r>
            <a:endParaRPr kumimoji="1" lang="ja-JP" altLang="en-US" sz="1600" dirty="0"/>
          </a:p>
        </p:txBody>
      </p:sp>
      <p:sp>
        <p:nvSpPr>
          <p:cNvPr id="10" name="円柱 9"/>
          <p:cNvSpPr/>
          <p:nvPr/>
        </p:nvSpPr>
        <p:spPr>
          <a:xfrm>
            <a:off x="4313444" y="2204864"/>
            <a:ext cx="1008112" cy="648072"/>
          </a:xfrm>
          <a:prstGeom prst="can">
            <a:avLst>
              <a:gd name="adj" fmla="val 15380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略語集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38916" y="3444366"/>
            <a:ext cx="1207773" cy="374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ja-JP" altLang="en-US" sz="1600" dirty="0" smtClean="0"/>
              <a:t>未知の略語</a:t>
            </a:r>
            <a:endParaRPr kumimoji="1" lang="ja-JP" altLang="en-US" sz="1600" dirty="0"/>
          </a:p>
        </p:txBody>
      </p:sp>
      <p:cxnSp>
        <p:nvCxnSpPr>
          <p:cNvPr id="16" name="カギ線コネクタ 15"/>
          <p:cNvCxnSpPr>
            <a:stCxn id="10" idx="3"/>
            <a:endCxn id="13" idx="0"/>
          </p:cNvCxnSpPr>
          <p:nvPr/>
        </p:nvCxnSpPr>
        <p:spPr>
          <a:xfrm rot="5400000">
            <a:off x="3025273" y="1646899"/>
            <a:ext cx="586191" cy="299826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カギ線コネクタ 17"/>
          <p:cNvCxnSpPr>
            <a:stCxn id="10" idx="3"/>
            <a:endCxn id="14" idx="0"/>
          </p:cNvCxnSpPr>
          <p:nvPr/>
        </p:nvCxnSpPr>
        <p:spPr>
          <a:xfrm rot="16200000" flipH="1">
            <a:off x="5434436" y="2235999"/>
            <a:ext cx="591430" cy="182530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柱 21"/>
          <p:cNvSpPr/>
          <p:nvPr/>
        </p:nvSpPr>
        <p:spPr>
          <a:xfrm>
            <a:off x="7524328" y="4496712"/>
            <a:ext cx="1008112" cy="632706"/>
          </a:xfrm>
          <a:prstGeom prst="can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辞書</a:t>
            </a:r>
            <a:endParaRPr kumimoji="1" lang="ja-JP" altLang="en-US" sz="1600" dirty="0"/>
          </a:p>
        </p:txBody>
      </p:sp>
      <p:cxnSp>
        <p:nvCxnSpPr>
          <p:cNvPr id="25" name="直線矢印コネクタ 24"/>
          <p:cNvCxnSpPr>
            <a:stCxn id="14" idx="2"/>
            <a:endCxn id="149" idx="0"/>
          </p:cNvCxnSpPr>
          <p:nvPr/>
        </p:nvCxnSpPr>
        <p:spPr>
          <a:xfrm rot="5400000">
            <a:off x="6313208" y="4142608"/>
            <a:ext cx="653267" cy="5925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915816" y="1124744"/>
            <a:ext cx="1354920" cy="3745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略語を含む文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03648" y="3439127"/>
            <a:ext cx="831175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展開語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07162" y="3429000"/>
            <a:ext cx="831175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展開語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03848" y="3429908"/>
            <a:ext cx="831175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展開語</a:t>
            </a:r>
            <a:endParaRPr kumimoji="1" lang="ja-JP" altLang="en-US" sz="1600" dirty="0"/>
          </a:p>
        </p:txBody>
      </p:sp>
      <p:cxnSp>
        <p:nvCxnSpPr>
          <p:cNvPr id="40" name="カギ線コネクタ 39"/>
          <p:cNvCxnSpPr>
            <a:stCxn id="8" idx="2"/>
            <a:endCxn id="10" idx="1"/>
          </p:cNvCxnSpPr>
          <p:nvPr/>
        </p:nvCxnSpPr>
        <p:spPr>
          <a:xfrm rot="16200000" flipH="1">
            <a:off x="4463363" y="1850726"/>
            <a:ext cx="705549" cy="272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柱 40"/>
          <p:cNvSpPr/>
          <p:nvPr/>
        </p:nvSpPr>
        <p:spPr>
          <a:xfrm>
            <a:off x="467544" y="5589240"/>
            <a:ext cx="1008112" cy="864096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展開語の用例</a:t>
            </a:r>
            <a:endParaRPr kumimoji="1" lang="ja-JP" altLang="en-US" sz="1600" dirty="0"/>
          </a:p>
        </p:txBody>
      </p:sp>
      <p:cxnSp>
        <p:nvCxnSpPr>
          <p:cNvPr id="51" name="カギ線コネクタ 50"/>
          <p:cNvCxnSpPr>
            <a:stCxn id="31" idx="2"/>
            <a:endCxn id="77" idx="0"/>
          </p:cNvCxnSpPr>
          <p:nvPr/>
        </p:nvCxnSpPr>
        <p:spPr>
          <a:xfrm rot="5400000">
            <a:off x="2710003" y="3815710"/>
            <a:ext cx="920665" cy="89820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2"/>
          <p:cNvCxnSpPr>
            <a:stCxn id="30" idx="2"/>
            <a:endCxn id="77" idx="0"/>
          </p:cNvCxnSpPr>
          <p:nvPr/>
        </p:nvCxnSpPr>
        <p:spPr>
          <a:xfrm rot="5400000">
            <a:off x="2261206" y="4263599"/>
            <a:ext cx="921573" cy="151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カギ線コネクタ 54"/>
          <p:cNvCxnSpPr>
            <a:stCxn id="13" idx="2"/>
            <a:endCxn id="77" idx="0"/>
          </p:cNvCxnSpPr>
          <p:nvPr/>
        </p:nvCxnSpPr>
        <p:spPr>
          <a:xfrm rot="16200000" flipH="1">
            <a:off x="1814512" y="3818422"/>
            <a:ext cx="911446" cy="90199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3923928" y="6237312"/>
            <a:ext cx="831175" cy="3745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展開語</a:t>
            </a:r>
            <a:endParaRPr kumimoji="1" lang="ja-JP" altLang="en-US" sz="1600" dirty="0"/>
          </a:p>
        </p:txBody>
      </p:sp>
      <p:cxnSp>
        <p:nvCxnSpPr>
          <p:cNvPr id="73" name="カギ線コネクタ 72"/>
          <p:cNvCxnSpPr>
            <a:stCxn id="10" idx="3"/>
            <a:endCxn id="30" idx="0"/>
          </p:cNvCxnSpPr>
          <p:nvPr/>
        </p:nvCxnSpPr>
        <p:spPr>
          <a:xfrm rot="5400000">
            <a:off x="3482093" y="2093593"/>
            <a:ext cx="576064" cy="209475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75"/>
          <p:cNvCxnSpPr>
            <a:stCxn id="10" idx="3"/>
            <a:endCxn id="31" idx="0"/>
          </p:cNvCxnSpPr>
          <p:nvPr/>
        </p:nvCxnSpPr>
        <p:spPr>
          <a:xfrm rot="5400000">
            <a:off x="3929982" y="2542390"/>
            <a:ext cx="576972" cy="119806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カギ線コネクタ 81"/>
          <p:cNvCxnSpPr>
            <a:stCxn id="149" idx="3"/>
            <a:endCxn id="56" idx="0"/>
          </p:cNvCxnSpPr>
          <p:nvPr/>
        </p:nvCxnSpPr>
        <p:spPr>
          <a:xfrm rot="5400000">
            <a:off x="4944241" y="4659567"/>
            <a:ext cx="973020" cy="2182470"/>
          </a:xfrm>
          <a:prstGeom prst="bentConnector3">
            <a:avLst>
              <a:gd name="adj1" fmla="val 62962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図形 97"/>
          <p:cNvCxnSpPr>
            <a:stCxn id="77" idx="5"/>
            <a:endCxn id="14" idx="1"/>
          </p:cNvCxnSpPr>
          <p:nvPr/>
        </p:nvCxnSpPr>
        <p:spPr>
          <a:xfrm flipV="1">
            <a:off x="3275856" y="3631652"/>
            <a:ext cx="2763060" cy="143209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図形 123"/>
          <p:cNvCxnSpPr>
            <a:stCxn id="29" idx="2"/>
            <a:endCxn id="77" idx="2"/>
          </p:cNvCxnSpPr>
          <p:nvPr/>
        </p:nvCxnSpPr>
        <p:spPr>
          <a:xfrm rot="5400000">
            <a:off x="982839" y="2568196"/>
            <a:ext cx="3679319" cy="1541556"/>
          </a:xfrm>
          <a:prstGeom prst="curvedConnector4">
            <a:avLst>
              <a:gd name="adj1" fmla="val 31572"/>
              <a:gd name="adj2" fmla="val 175686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2" name="右矢印 131"/>
          <p:cNvSpPr/>
          <p:nvPr/>
        </p:nvSpPr>
        <p:spPr>
          <a:xfrm rot="19828598">
            <a:off x="1612999" y="5510559"/>
            <a:ext cx="360040" cy="36004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4" name="曲線コネクタ 133"/>
          <p:cNvCxnSpPr>
            <a:stCxn id="29" idx="2"/>
            <a:endCxn id="149" idx="2"/>
          </p:cNvCxnSpPr>
          <p:nvPr/>
        </p:nvCxnSpPr>
        <p:spPr>
          <a:xfrm rot="16200000" flipH="1">
            <a:off x="3067131" y="2025460"/>
            <a:ext cx="3426379" cy="2374088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>
            <a:stCxn id="149" idx="5"/>
            <a:endCxn id="22" idx="2"/>
          </p:cNvCxnSpPr>
          <p:nvPr/>
        </p:nvCxnSpPr>
        <p:spPr>
          <a:xfrm>
            <a:off x="7191500" y="4810802"/>
            <a:ext cx="332828" cy="2263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カギ線コネクタ 177"/>
          <p:cNvCxnSpPr>
            <a:stCxn id="77" idx="3"/>
            <a:endCxn id="56" idx="0"/>
          </p:cNvCxnSpPr>
          <p:nvPr/>
        </p:nvCxnSpPr>
        <p:spPr>
          <a:xfrm rot="16200000" flipH="1">
            <a:off x="3112889" y="5010685"/>
            <a:ext cx="720080" cy="173317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84" grpId="0" animBg="1"/>
      <p:bldP spid="18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43608" y="764704"/>
            <a:ext cx="7992888" cy="518457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1619672" y="1700808"/>
            <a:ext cx="6840760" cy="3312368"/>
          </a:xfrm>
          <a:prstGeom prst="roundRect">
            <a:avLst>
              <a:gd name="adj" fmla="val 6010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99792" y="1124744"/>
            <a:ext cx="4680520" cy="26161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dirty="0" err="1" smtClean="0"/>
              <a:t>Antiplatelet</a:t>
            </a:r>
            <a:r>
              <a:rPr lang="en-US" altLang="ja-JP" sz="1100" dirty="0" smtClean="0"/>
              <a:t> action appears after administration of low dose </a:t>
            </a:r>
            <a:r>
              <a:rPr lang="en-US" altLang="ja-JP" sz="1100" b="1" u="sng" dirty="0" smtClean="0"/>
              <a:t>ASA</a:t>
            </a:r>
            <a:endParaRPr lang="ja-JP" altLang="en-US" sz="1100" b="1" u="sng" dirty="0"/>
          </a:p>
        </p:txBody>
      </p:sp>
      <p:sp>
        <p:nvSpPr>
          <p:cNvPr id="7" name="角丸四角形 6"/>
          <p:cNvSpPr/>
          <p:nvPr/>
        </p:nvSpPr>
        <p:spPr>
          <a:xfrm>
            <a:off x="2843808" y="2160687"/>
            <a:ext cx="648024" cy="2894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1100" dirty="0" smtClean="0"/>
              <a:t>SVM 1</a:t>
            </a:r>
            <a:endParaRPr lang="ja-JP" altLang="en-US" sz="11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915816" y="2447310"/>
            <a:ext cx="20185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 smtClean="0"/>
              <a:t>"acetylsalicylic acid" or not</a:t>
            </a:r>
            <a:endParaRPr lang="ja-JP" altLang="en-US" sz="11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915816" y="3023374"/>
            <a:ext cx="28083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/>
              <a:t>"active systemic anaphylaxis" or not</a:t>
            </a:r>
            <a:endParaRPr lang="ja-JP" altLang="en-US" sz="11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915816" y="3599438"/>
            <a:ext cx="29331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/>
              <a:t>"anti-smooth muscle antibody" or not</a:t>
            </a:r>
            <a:endParaRPr lang="ja-JP" altLang="en-US" sz="11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915816" y="4175502"/>
            <a:ext cx="21788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 smtClean="0"/>
              <a:t>"</a:t>
            </a:r>
            <a:r>
              <a:rPr lang="en-US" altLang="ja-JP" sz="1100" dirty="0" err="1" smtClean="0"/>
              <a:t>argininosuccinic</a:t>
            </a:r>
            <a:r>
              <a:rPr lang="en-US" altLang="ja-JP" sz="1100" dirty="0" smtClean="0"/>
              <a:t> acid" or not</a:t>
            </a:r>
            <a:endParaRPr lang="ja-JP" altLang="en-US" sz="1100" dirty="0"/>
          </a:p>
        </p:txBody>
      </p:sp>
      <p:sp>
        <p:nvSpPr>
          <p:cNvPr id="16" name="正方形/長方形 15"/>
          <p:cNvSpPr/>
          <p:nvPr/>
        </p:nvSpPr>
        <p:spPr>
          <a:xfrm>
            <a:off x="2987824" y="4751566"/>
            <a:ext cx="16562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 smtClean="0"/>
              <a:t>"ascorbic acid" or not</a:t>
            </a:r>
            <a:endParaRPr lang="ja-JP" altLang="en-US" sz="1100" dirty="0"/>
          </a:p>
        </p:txBody>
      </p:sp>
      <p:sp>
        <p:nvSpPr>
          <p:cNvPr id="17" name="角丸四角形 16"/>
          <p:cNvSpPr/>
          <p:nvPr/>
        </p:nvSpPr>
        <p:spPr>
          <a:xfrm>
            <a:off x="2843808" y="2735342"/>
            <a:ext cx="648024" cy="2894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1100" dirty="0" smtClean="0"/>
              <a:t>SVM 2</a:t>
            </a:r>
            <a:endParaRPr lang="ja-JP" altLang="en-US" sz="1100" dirty="0"/>
          </a:p>
        </p:txBody>
      </p:sp>
      <p:sp>
        <p:nvSpPr>
          <p:cNvPr id="18" name="角丸四角形 17"/>
          <p:cNvSpPr/>
          <p:nvPr/>
        </p:nvSpPr>
        <p:spPr>
          <a:xfrm>
            <a:off x="2843808" y="3311406"/>
            <a:ext cx="648024" cy="2894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1100" dirty="0" smtClean="0"/>
              <a:t>SVM 3</a:t>
            </a:r>
            <a:endParaRPr lang="ja-JP" altLang="en-US" sz="1100" dirty="0"/>
          </a:p>
        </p:txBody>
      </p:sp>
      <p:sp>
        <p:nvSpPr>
          <p:cNvPr id="19" name="角丸四角形 18"/>
          <p:cNvSpPr/>
          <p:nvPr/>
        </p:nvSpPr>
        <p:spPr>
          <a:xfrm>
            <a:off x="2843808" y="3886061"/>
            <a:ext cx="648024" cy="2894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1100" dirty="0" smtClean="0"/>
              <a:t>SVM 4</a:t>
            </a:r>
            <a:endParaRPr lang="ja-JP" altLang="en-US" sz="1100" dirty="0"/>
          </a:p>
        </p:txBody>
      </p:sp>
      <p:sp>
        <p:nvSpPr>
          <p:cNvPr id="20" name="角丸四角形 19"/>
          <p:cNvSpPr/>
          <p:nvPr/>
        </p:nvSpPr>
        <p:spPr>
          <a:xfrm>
            <a:off x="2843808" y="4462125"/>
            <a:ext cx="648024" cy="2894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ja-JP" sz="1100" dirty="0" smtClean="0"/>
              <a:t>SVM 5</a:t>
            </a:r>
            <a:endParaRPr lang="ja-JP" altLang="en-US" sz="1100" dirty="0"/>
          </a:p>
        </p:txBody>
      </p:sp>
      <p:cxnSp>
        <p:nvCxnSpPr>
          <p:cNvPr id="22" name="図形 21"/>
          <p:cNvCxnSpPr>
            <a:stCxn id="6" idx="2"/>
            <a:endCxn id="7" idx="1"/>
          </p:cNvCxnSpPr>
          <p:nvPr/>
        </p:nvCxnSpPr>
        <p:spPr>
          <a:xfrm rot="5400000">
            <a:off x="3482403" y="747759"/>
            <a:ext cx="919054" cy="2196244"/>
          </a:xfrm>
          <a:prstGeom prst="bentConnector4">
            <a:avLst>
              <a:gd name="adj1" fmla="val 57614"/>
              <a:gd name="adj2" fmla="val 1287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図形 25"/>
          <p:cNvCxnSpPr>
            <a:stCxn id="6" idx="2"/>
            <a:endCxn id="17" idx="1"/>
          </p:cNvCxnSpPr>
          <p:nvPr/>
        </p:nvCxnSpPr>
        <p:spPr>
          <a:xfrm rot="5400000">
            <a:off x="3195076" y="1035086"/>
            <a:ext cx="1493709" cy="2196244"/>
          </a:xfrm>
          <a:prstGeom prst="bentConnector4">
            <a:avLst>
              <a:gd name="adj1" fmla="val 35270"/>
              <a:gd name="adj2" fmla="val 1287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図形 27"/>
          <p:cNvCxnSpPr>
            <a:stCxn id="6" idx="2"/>
            <a:endCxn id="18" idx="1"/>
          </p:cNvCxnSpPr>
          <p:nvPr/>
        </p:nvCxnSpPr>
        <p:spPr>
          <a:xfrm rot="5400000">
            <a:off x="2907044" y="1323118"/>
            <a:ext cx="2069773" cy="2196244"/>
          </a:xfrm>
          <a:prstGeom prst="bentConnector4">
            <a:avLst>
              <a:gd name="adj1" fmla="val 25288"/>
              <a:gd name="adj2" fmla="val 1287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図形 29"/>
          <p:cNvCxnSpPr>
            <a:stCxn id="6" idx="2"/>
            <a:endCxn id="19" idx="1"/>
          </p:cNvCxnSpPr>
          <p:nvPr/>
        </p:nvCxnSpPr>
        <p:spPr>
          <a:xfrm rot="5400000">
            <a:off x="2619716" y="1610446"/>
            <a:ext cx="2644428" cy="2196244"/>
          </a:xfrm>
          <a:prstGeom prst="bentConnector4">
            <a:avLst>
              <a:gd name="adj1" fmla="val 19899"/>
              <a:gd name="adj2" fmla="val 1287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図形 31"/>
          <p:cNvCxnSpPr>
            <a:stCxn id="6" idx="2"/>
            <a:endCxn id="20" idx="1"/>
          </p:cNvCxnSpPr>
          <p:nvPr/>
        </p:nvCxnSpPr>
        <p:spPr>
          <a:xfrm rot="5400000">
            <a:off x="2331684" y="1898478"/>
            <a:ext cx="3220492" cy="2196244"/>
          </a:xfrm>
          <a:prstGeom prst="bentConnector4">
            <a:avLst>
              <a:gd name="adj1" fmla="val 16279"/>
              <a:gd name="adj2" fmla="val 1287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3995936" y="2178720"/>
            <a:ext cx="576064" cy="2616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smtClean="0"/>
              <a:t>+0.8</a:t>
            </a:r>
            <a:endParaRPr lang="ja-JP" altLang="en-US" sz="1100" b="1" u="sng" dirty="0"/>
          </a:p>
        </p:txBody>
      </p:sp>
      <p:sp>
        <p:nvSpPr>
          <p:cNvPr id="46" name="正方形/長方形 45"/>
          <p:cNvSpPr/>
          <p:nvPr/>
        </p:nvSpPr>
        <p:spPr>
          <a:xfrm>
            <a:off x="3995936" y="2751432"/>
            <a:ext cx="576064" cy="252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dirty="0" smtClean="0"/>
              <a:t>-0.7</a:t>
            </a:r>
            <a:endParaRPr lang="ja-JP" altLang="en-US" sz="1100" b="1" u="sng" dirty="0"/>
          </a:p>
        </p:txBody>
      </p:sp>
      <p:sp>
        <p:nvSpPr>
          <p:cNvPr id="47" name="正方形/長方形 46"/>
          <p:cNvSpPr/>
          <p:nvPr/>
        </p:nvSpPr>
        <p:spPr>
          <a:xfrm>
            <a:off x="3995936" y="3327496"/>
            <a:ext cx="576064" cy="252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dirty="0" smtClean="0"/>
              <a:t>-0.3</a:t>
            </a:r>
            <a:endParaRPr lang="ja-JP" altLang="en-US" sz="1100" b="1" u="sng" dirty="0"/>
          </a:p>
        </p:txBody>
      </p:sp>
      <p:sp>
        <p:nvSpPr>
          <p:cNvPr id="48" name="正方形/長方形 47"/>
          <p:cNvSpPr/>
          <p:nvPr/>
        </p:nvSpPr>
        <p:spPr>
          <a:xfrm>
            <a:off x="3995936" y="3903560"/>
            <a:ext cx="576064" cy="252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dirty="0" smtClean="0"/>
              <a:t>+0.1</a:t>
            </a:r>
            <a:endParaRPr lang="ja-JP" altLang="en-US" sz="1100" b="1" u="sng" dirty="0"/>
          </a:p>
        </p:txBody>
      </p:sp>
      <p:sp>
        <p:nvSpPr>
          <p:cNvPr id="49" name="正方形/長方形 48"/>
          <p:cNvSpPr/>
          <p:nvPr/>
        </p:nvSpPr>
        <p:spPr>
          <a:xfrm>
            <a:off x="3995936" y="4479624"/>
            <a:ext cx="576064" cy="2520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dirty="0" smtClean="0"/>
              <a:t>-0.4</a:t>
            </a:r>
            <a:endParaRPr lang="ja-JP" altLang="en-US" sz="1100" b="1" u="sng" dirty="0"/>
          </a:p>
        </p:txBody>
      </p:sp>
      <p:cxnSp>
        <p:nvCxnSpPr>
          <p:cNvPr id="51" name="直線矢印コネクタ 50"/>
          <p:cNvCxnSpPr>
            <a:stCxn id="7" idx="3"/>
            <a:endCxn id="44" idx="1"/>
          </p:cNvCxnSpPr>
          <p:nvPr/>
        </p:nvCxnSpPr>
        <p:spPr>
          <a:xfrm>
            <a:off x="3491832" y="2305408"/>
            <a:ext cx="504104" cy="4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17" idx="3"/>
            <a:endCxn id="46" idx="1"/>
          </p:cNvCxnSpPr>
          <p:nvPr/>
        </p:nvCxnSpPr>
        <p:spPr>
          <a:xfrm flipV="1">
            <a:off x="3491832" y="2877432"/>
            <a:ext cx="504104" cy="2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18" idx="3"/>
            <a:endCxn id="47" idx="1"/>
          </p:cNvCxnSpPr>
          <p:nvPr/>
        </p:nvCxnSpPr>
        <p:spPr>
          <a:xfrm flipV="1">
            <a:off x="3491832" y="3453496"/>
            <a:ext cx="504104" cy="2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19" idx="3"/>
            <a:endCxn id="48" idx="1"/>
          </p:cNvCxnSpPr>
          <p:nvPr/>
        </p:nvCxnSpPr>
        <p:spPr>
          <a:xfrm flipV="1">
            <a:off x="3491832" y="4029560"/>
            <a:ext cx="504104" cy="1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20" idx="3"/>
            <a:endCxn id="49" idx="1"/>
          </p:cNvCxnSpPr>
          <p:nvPr/>
        </p:nvCxnSpPr>
        <p:spPr>
          <a:xfrm flipV="1">
            <a:off x="3491832" y="4605624"/>
            <a:ext cx="504104" cy="1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2123728" y="5445224"/>
            <a:ext cx="5904656" cy="26161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dirty="0" err="1" smtClean="0"/>
              <a:t>Antiplatelet</a:t>
            </a:r>
            <a:r>
              <a:rPr lang="en-US" altLang="ja-JP" sz="1100" dirty="0" smtClean="0"/>
              <a:t> action appears after administration of low dose </a:t>
            </a:r>
            <a:r>
              <a:rPr lang="en-US" altLang="ja-JP" sz="1100" b="1" u="sng" dirty="0" smtClean="0"/>
              <a:t>acetylsalicylic acid</a:t>
            </a:r>
            <a:endParaRPr lang="ja-JP" altLang="en-US" sz="1100" b="1" u="sng" dirty="0"/>
          </a:p>
        </p:txBody>
      </p:sp>
      <p:sp>
        <p:nvSpPr>
          <p:cNvPr id="77" name="正方形/長方形 76"/>
          <p:cNvSpPr/>
          <p:nvPr/>
        </p:nvSpPr>
        <p:spPr>
          <a:xfrm>
            <a:off x="5724128" y="1844824"/>
            <a:ext cx="2408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b="1" dirty="0" smtClean="0">
                <a:solidFill>
                  <a:schemeClr val="bg1"/>
                </a:solidFill>
              </a:rPr>
              <a:t>One-versus-the-rest classifier</a:t>
            </a:r>
            <a:endParaRPr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89" name="フローチャート : 判断 88"/>
          <p:cNvSpPr/>
          <p:nvPr/>
        </p:nvSpPr>
        <p:spPr>
          <a:xfrm>
            <a:off x="5868144" y="3150800"/>
            <a:ext cx="1872208" cy="612648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maximum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91" name="カギ線コネクタ 90"/>
          <p:cNvCxnSpPr>
            <a:stCxn id="44" idx="3"/>
            <a:endCxn id="89" idx="1"/>
          </p:cNvCxnSpPr>
          <p:nvPr/>
        </p:nvCxnSpPr>
        <p:spPr>
          <a:xfrm>
            <a:off x="4572000" y="2309525"/>
            <a:ext cx="1296144" cy="1147599"/>
          </a:xfrm>
          <a:prstGeom prst="bentConnector3">
            <a:avLst>
              <a:gd name="adj1" fmla="val 8801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カギ線コネクタ 92"/>
          <p:cNvCxnSpPr>
            <a:stCxn id="46" idx="3"/>
            <a:endCxn id="89" idx="1"/>
          </p:cNvCxnSpPr>
          <p:nvPr/>
        </p:nvCxnSpPr>
        <p:spPr>
          <a:xfrm>
            <a:off x="4572000" y="2877432"/>
            <a:ext cx="1296144" cy="579692"/>
          </a:xfrm>
          <a:prstGeom prst="bentConnector3">
            <a:avLst>
              <a:gd name="adj1" fmla="val 879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カギ線コネクタ 94"/>
          <p:cNvCxnSpPr>
            <a:stCxn id="47" idx="3"/>
            <a:endCxn id="89" idx="1"/>
          </p:cNvCxnSpPr>
          <p:nvPr/>
        </p:nvCxnSpPr>
        <p:spPr>
          <a:xfrm>
            <a:off x="4572000" y="3453496"/>
            <a:ext cx="1296144" cy="3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カギ線コネクタ 96"/>
          <p:cNvCxnSpPr>
            <a:stCxn id="48" idx="3"/>
            <a:endCxn id="89" idx="1"/>
          </p:cNvCxnSpPr>
          <p:nvPr/>
        </p:nvCxnSpPr>
        <p:spPr>
          <a:xfrm flipV="1">
            <a:off x="4572000" y="3457124"/>
            <a:ext cx="1296144" cy="572436"/>
          </a:xfrm>
          <a:prstGeom prst="bentConnector3">
            <a:avLst>
              <a:gd name="adj1" fmla="val 879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カギ線コネクタ 99"/>
          <p:cNvCxnSpPr>
            <a:stCxn id="49" idx="3"/>
            <a:endCxn id="89" idx="1"/>
          </p:cNvCxnSpPr>
          <p:nvPr/>
        </p:nvCxnSpPr>
        <p:spPr>
          <a:xfrm flipV="1">
            <a:off x="4572000" y="3457124"/>
            <a:ext cx="1296144" cy="1148500"/>
          </a:xfrm>
          <a:prstGeom prst="bentConnector3">
            <a:avLst>
              <a:gd name="adj1" fmla="val 879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カギ線コネクタ 110"/>
          <p:cNvCxnSpPr>
            <a:stCxn id="89" idx="2"/>
            <a:endCxn id="66" idx="0"/>
          </p:cNvCxnSpPr>
          <p:nvPr/>
        </p:nvCxnSpPr>
        <p:spPr>
          <a:xfrm rot="5400000">
            <a:off x="5099264" y="3740240"/>
            <a:ext cx="1681776" cy="1728192"/>
          </a:xfrm>
          <a:prstGeom prst="bentConnector3">
            <a:avLst>
              <a:gd name="adj1" fmla="val 6403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正方形/長方形 138"/>
          <p:cNvSpPr/>
          <p:nvPr/>
        </p:nvSpPr>
        <p:spPr>
          <a:xfrm>
            <a:off x="2843808" y="908720"/>
            <a:ext cx="720080" cy="26161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dirty="0" smtClean="0"/>
              <a:t>Input:</a:t>
            </a:r>
            <a:endParaRPr lang="ja-JP" altLang="en-US" sz="1100" b="1" u="sng" dirty="0"/>
          </a:p>
        </p:txBody>
      </p:sp>
      <p:sp>
        <p:nvSpPr>
          <p:cNvPr id="140" name="正方形/長方形 139"/>
          <p:cNvSpPr/>
          <p:nvPr/>
        </p:nvSpPr>
        <p:spPr>
          <a:xfrm>
            <a:off x="2123728" y="5229200"/>
            <a:ext cx="720080" cy="26161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1100" dirty="0" smtClean="0"/>
              <a:t>Output:</a:t>
            </a:r>
            <a:endParaRPr lang="ja-JP" altLang="en-US" sz="1100" b="1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  <p:grpSp>
        <p:nvGrpSpPr>
          <p:cNvPr id="20" name="図形グループ 19"/>
          <p:cNvGrpSpPr/>
          <p:nvPr/>
        </p:nvGrpSpPr>
        <p:grpSpPr>
          <a:xfrm>
            <a:off x="1259632" y="188640"/>
            <a:ext cx="6696744" cy="2678698"/>
            <a:chOff x="1259632" y="188640"/>
            <a:chExt cx="6696744" cy="2678698"/>
          </a:xfrm>
        </p:grpSpPr>
        <p:sp>
          <p:nvSpPr>
            <p:cNvPr id="4" name="正方形/長方形 3"/>
            <p:cNvSpPr/>
            <p:nvPr/>
          </p:nvSpPr>
          <p:spPr>
            <a:xfrm>
              <a:off x="1479257" y="188640"/>
              <a:ext cx="6257495" cy="461665"/>
            </a:xfrm>
            <a:prstGeom prst="rect">
              <a:avLst/>
            </a:prstGeom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ja-JP" sz="1200" dirty="0"/>
                <a:t>低用量の</a:t>
              </a:r>
              <a:r>
                <a:rPr lang="en-US" altLang="ja-JP" sz="1200" b="1" u="sng" dirty="0"/>
                <a:t>ASA</a:t>
              </a:r>
              <a:r>
                <a:rPr lang="ja-JP" altLang="ja-JP" sz="1200" dirty="0"/>
                <a:t>を投与すると抗血小板作用が</a:t>
              </a:r>
              <a:r>
                <a:rPr lang="ja-JP" altLang="ja-JP" sz="1200" dirty="0" smtClean="0"/>
                <a:t>現れる</a:t>
              </a:r>
              <a:endParaRPr lang="en-US" altLang="ja-JP" sz="1200" dirty="0" smtClean="0"/>
            </a:p>
            <a:p>
              <a:pPr algn="ctr"/>
              <a:r>
                <a:rPr lang="en-US" altLang="ja-JP" sz="1200" dirty="0" smtClean="0"/>
                <a:t> </a:t>
              </a:r>
              <a:r>
                <a:rPr lang="en-US" altLang="ja-JP" sz="1100" dirty="0"/>
                <a:t>(Antiplatelet action appears after administration of low dose </a:t>
              </a:r>
              <a:r>
                <a:rPr lang="en-US" altLang="ja-JP" sz="1100" b="1" u="sng" dirty="0"/>
                <a:t>ASA</a:t>
              </a:r>
              <a:r>
                <a:rPr lang="en-US" altLang="ja-JP" sz="1100" dirty="0"/>
                <a:t>) </a:t>
              </a:r>
              <a:endParaRPr lang="ja-JP" altLang="en-US" sz="1100" dirty="0"/>
            </a:p>
          </p:txBody>
        </p:sp>
        <p:sp>
          <p:nvSpPr>
            <p:cNvPr id="5" name="額縁 4"/>
            <p:cNvSpPr/>
            <p:nvPr/>
          </p:nvSpPr>
          <p:spPr>
            <a:xfrm>
              <a:off x="2170284" y="836712"/>
              <a:ext cx="1725812" cy="288032"/>
            </a:xfrm>
            <a:prstGeom prst="bevel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kumimoji="1" lang="en-US" altLang="ja-JP" sz="1200" dirty="0" smtClean="0"/>
                <a:t>morphological analyzer</a:t>
              </a:r>
              <a:endParaRPr kumimoji="1" lang="ja-JP" altLang="en-US" sz="1200" dirty="0"/>
            </a:p>
          </p:txBody>
        </p:sp>
        <p:sp>
          <p:nvSpPr>
            <p:cNvPr id="6" name="額縁 5"/>
            <p:cNvSpPr/>
            <p:nvPr/>
          </p:nvSpPr>
          <p:spPr>
            <a:xfrm>
              <a:off x="2083994" y="2061486"/>
              <a:ext cx="1898393" cy="432048"/>
            </a:xfrm>
            <a:prstGeom prst="bevel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kumimoji="1" lang="en-US" altLang="ja-JP" sz="1200" dirty="0" smtClean="0"/>
                <a:t>morpheme-based</a:t>
              </a:r>
            </a:p>
            <a:p>
              <a:pPr algn="ctr"/>
              <a:r>
                <a:rPr kumimoji="1" lang="en-US" altLang="ja-JP" sz="1200" dirty="0" smtClean="0"/>
                <a:t>abbreviation expansion</a:t>
              </a:r>
              <a:endParaRPr kumimoji="1" lang="ja-JP" altLang="en-US" sz="1200" dirty="0"/>
            </a:p>
          </p:txBody>
        </p:sp>
        <p:sp>
          <p:nvSpPr>
            <p:cNvPr id="7" name="額縁 6"/>
            <p:cNvSpPr/>
            <p:nvPr/>
          </p:nvSpPr>
          <p:spPr>
            <a:xfrm>
              <a:off x="5338754" y="2061486"/>
              <a:ext cx="1898393" cy="432048"/>
            </a:xfrm>
            <a:prstGeom prst="bevel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kumimoji="1" lang="en-US" altLang="ja-JP" sz="1200" dirty="0" smtClean="0"/>
                <a:t>character-based</a:t>
              </a:r>
            </a:p>
            <a:p>
              <a:pPr algn="ctr"/>
              <a:r>
                <a:rPr kumimoji="1" lang="en-US" altLang="ja-JP" sz="1200" dirty="0" smtClean="0"/>
                <a:t>abbreviation expansion </a:t>
              </a:r>
              <a:endParaRPr kumimoji="1" lang="ja-JP" altLang="en-US" sz="12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475656" y="1340768"/>
              <a:ext cx="3312368" cy="461665"/>
            </a:xfrm>
            <a:prstGeom prst="rect">
              <a:avLst/>
            </a:prstGeom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1200" dirty="0" smtClean="0"/>
                <a:t>用量</a:t>
              </a:r>
              <a:r>
                <a:rPr lang="en-US" altLang="ja-JP" sz="1200" dirty="0" smtClean="0"/>
                <a:t>(dose), </a:t>
              </a:r>
              <a:r>
                <a:rPr lang="ja-JP" altLang="en-US" sz="1200" dirty="0" smtClean="0"/>
                <a:t>投与</a:t>
              </a:r>
              <a:r>
                <a:rPr lang="en-US" altLang="ja-JP" sz="1200" dirty="0" smtClean="0"/>
                <a:t>(administration), </a:t>
              </a:r>
              <a:r>
                <a:rPr lang="ja-JP" altLang="en-US" sz="1200" dirty="0" smtClean="0"/>
                <a:t>する</a:t>
              </a:r>
              <a:r>
                <a:rPr lang="en-US" altLang="ja-JP" sz="1200" dirty="0" smtClean="0"/>
                <a:t>(do), </a:t>
              </a:r>
            </a:p>
            <a:p>
              <a:pPr algn="ctr"/>
              <a:r>
                <a:rPr lang="ja-JP" altLang="en-US" sz="1200" dirty="0" smtClean="0"/>
                <a:t>血小板</a:t>
              </a:r>
              <a:r>
                <a:rPr lang="en-US" altLang="ja-JP" sz="1200" dirty="0" smtClean="0"/>
                <a:t>(platelet), </a:t>
              </a:r>
              <a:r>
                <a:rPr lang="ja-JP" altLang="en-US" sz="1200" dirty="0" smtClean="0"/>
                <a:t>作用</a:t>
              </a:r>
              <a:r>
                <a:rPr lang="en-US" altLang="ja-JP" sz="1200" dirty="0" smtClean="0"/>
                <a:t>(action), </a:t>
              </a:r>
              <a:r>
                <a:rPr lang="ja-JP" altLang="en-US" sz="1200" dirty="0" smtClean="0"/>
                <a:t>現れる</a:t>
              </a:r>
              <a:r>
                <a:rPr lang="en-US" altLang="ja-JP" sz="1200" dirty="0" smtClean="0"/>
                <a:t>(appear)</a:t>
              </a:r>
              <a:endParaRPr lang="ja-JP" altLang="en-US" sz="12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860032" y="1340768"/>
              <a:ext cx="2872327" cy="461665"/>
            </a:xfrm>
            <a:prstGeom prst="rect">
              <a:avLst/>
            </a:prstGeom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200" dirty="0" smtClean="0"/>
                <a:t>低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用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量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の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を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投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与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す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る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と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抗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血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小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板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作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用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が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現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れ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る</a:t>
              </a:r>
              <a:r>
                <a:rPr lang="en-US" altLang="ja-JP" sz="1200" dirty="0" smtClean="0"/>
                <a:t>, </a:t>
              </a:r>
              <a:r>
                <a:rPr lang="ja-JP" altLang="en-US" sz="1200" dirty="0" smtClean="0"/>
                <a:t>する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ると</a:t>
              </a:r>
              <a:r>
                <a:rPr lang="en-US" altLang="ja-JP" sz="1200" dirty="0" smtClean="0"/>
                <a:t>,</a:t>
              </a:r>
              <a:r>
                <a:rPr lang="ja-JP" altLang="en-US" sz="1200" dirty="0" smtClean="0"/>
                <a:t>れる</a:t>
              </a:r>
              <a:endParaRPr lang="ja-JP" altLang="en-US" sz="1200" dirty="0"/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1844337" y="2636912"/>
              <a:ext cx="2439631" cy="216024"/>
            </a:xfrm>
            <a:prstGeom prst="wedgeRoundRectCallout">
              <a:avLst>
                <a:gd name="adj1" fmla="val -24301"/>
                <a:gd name="adj2" fmla="val -81164"/>
                <a:gd name="adj3" fmla="val 16667"/>
              </a:avLst>
            </a:prstGeom>
            <a:gradFill flip="none" rotWithShape="1">
              <a:gsLst>
                <a:gs pos="0">
                  <a:schemeClr val="tx1"/>
                </a:gs>
                <a:gs pos="100000">
                  <a:schemeClr val="bg1">
                    <a:lumMod val="50000"/>
                  </a:schemeClr>
                </a:gs>
              </a:gsLst>
              <a:lin ang="15120000" scaled="0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 smtClean="0"/>
                <a:t>ASA means “acetylsalicylic acid”</a:t>
              </a:r>
              <a:endParaRPr lang="ja-JP" altLang="en-US" sz="1200" dirty="0"/>
            </a:p>
          </p:txBody>
        </p:sp>
        <p:sp>
          <p:nvSpPr>
            <p:cNvPr id="12" name="角丸四角形吹き出し 11"/>
            <p:cNvSpPr/>
            <p:nvPr/>
          </p:nvSpPr>
          <p:spPr>
            <a:xfrm>
              <a:off x="5148064" y="2636912"/>
              <a:ext cx="2352502" cy="216024"/>
            </a:xfrm>
            <a:prstGeom prst="wedgeRoundRectCallout">
              <a:avLst>
                <a:gd name="adj1" fmla="val -24301"/>
                <a:gd name="adj2" fmla="val -81164"/>
                <a:gd name="adj3" fmla="val 16667"/>
              </a:avLst>
            </a:prstGeom>
            <a:gradFill flip="none" rotWithShape="1">
              <a:gsLst>
                <a:gs pos="0">
                  <a:schemeClr val="tx1"/>
                </a:gs>
                <a:gs pos="100000">
                  <a:schemeClr val="bg1">
                    <a:lumMod val="50000"/>
                  </a:schemeClr>
                </a:gs>
              </a:gsLst>
              <a:lin ang="15120000" scaled="0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 smtClean="0"/>
                <a:t>ASA means “acetylsalicylic acid”</a:t>
              </a:r>
              <a:endParaRPr lang="ja-JP" altLang="en-US" sz="12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511514" y="2061486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&lt;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218017" y="2257127"/>
              <a:ext cx="9156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400" dirty="0" smtClean="0"/>
                <a:t>accuracy</a:t>
              </a:r>
              <a:endParaRPr kumimoji="1" lang="en-US" altLang="ja-JP" sz="1400" dirty="0" smtClean="0"/>
            </a:p>
          </p:txBody>
        </p:sp>
        <p:sp>
          <p:nvSpPr>
            <p:cNvPr id="15" name="下矢印 14"/>
            <p:cNvSpPr/>
            <p:nvPr/>
          </p:nvSpPr>
          <p:spPr>
            <a:xfrm>
              <a:off x="2772521" y="692696"/>
              <a:ext cx="432048" cy="14401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下矢印 15"/>
            <p:cNvSpPr/>
            <p:nvPr/>
          </p:nvSpPr>
          <p:spPr>
            <a:xfrm>
              <a:off x="2781162" y="1196752"/>
              <a:ext cx="432048" cy="14401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下矢印 16"/>
            <p:cNvSpPr/>
            <p:nvPr/>
          </p:nvSpPr>
          <p:spPr>
            <a:xfrm>
              <a:off x="2781162" y="1844824"/>
              <a:ext cx="432048" cy="14401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下矢印 17"/>
            <p:cNvSpPr/>
            <p:nvPr/>
          </p:nvSpPr>
          <p:spPr>
            <a:xfrm>
              <a:off x="6035922" y="692696"/>
              <a:ext cx="432048" cy="576064"/>
            </a:xfrm>
            <a:prstGeom prst="downArrow">
              <a:avLst>
                <a:gd name="adj1" fmla="val 50000"/>
                <a:gd name="adj2" fmla="val 24984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下矢印 18"/>
            <p:cNvSpPr/>
            <p:nvPr/>
          </p:nvSpPr>
          <p:spPr>
            <a:xfrm>
              <a:off x="6035922" y="1844824"/>
              <a:ext cx="432048" cy="14401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>
              <a:spLocks noChangeAspect="1"/>
            </p:cNvSpPr>
            <p:nvPr/>
          </p:nvSpPr>
          <p:spPr>
            <a:xfrm>
              <a:off x="1259632" y="188640"/>
              <a:ext cx="6696744" cy="26786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148064" y="816967"/>
            <a:ext cx="2230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character unigram/bigram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2441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背景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000" dirty="0" smtClean="0"/>
              <a:t>例</a:t>
            </a:r>
            <a:r>
              <a:rPr lang="en-US" altLang="ja-JP" sz="4000" dirty="0" smtClean="0"/>
              <a:t>.</a:t>
            </a:r>
            <a:r>
              <a:rPr lang="ja-JP" altLang="en-US" sz="4000" dirty="0" smtClean="0"/>
              <a:t> 情報検索</a:t>
            </a:r>
            <a:endParaRPr kumimoji="1" lang="ja-JP" altLang="en-US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971600" y="524197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/>
              <a:t>「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L5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の間の</a:t>
            </a:r>
            <a:r>
              <a:rPr lang="en-US" altLang="ja-JP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と診断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11560" y="472514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/>
              <a:t>「</a:t>
            </a:r>
            <a:r>
              <a:rPr lang="ja-JP" alt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椎間板ヘルニア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による坐骨神経痛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1475656" y="5775647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/>
              <a:t>「</a:t>
            </a:r>
            <a:r>
              <a:rPr lang="en-US" altLang="ja-JP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の短縮が見られ鉄欠乏性貧血と診断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</p:txBody>
      </p:sp>
      <p:pic>
        <p:nvPicPr>
          <p:cNvPr id="1028" name="Picture 4" descr="computer, hardware, pc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736" y="2358752"/>
            <a:ext cx="2438400" cy="2438400"/>
          </a:xfrm>
          <a:prstGeom prst="rect">
            <a:avLst/>
          </a:prstGeom>
          <a:noFill/>
        </p:spPr>
      </p:pic>
      <p:sp>
        <p:nvSpPr>
          <p:cNvPr id="18" name="角丸四角形吹き出し 17"/>
          <p:cNvSpPr/>
          <p:nvPr/>
        </p:nvSpPr>
        <p:spPr>
          <a:xfrm>
            <a:off x="1547664" y="1772816"/>
            <a:ext cx="2232248" cy="612648"/>
          </a:xfrm>
          <a:prstGeom prst="wedgeRoundRectCallout">
            <a:avLst>
              <a:gd name="adj1" fmla="val 35340"/>
              <a:gd name="adj2" fmla="val 7794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「椎間板ヘルニア」</a:t>
            </a:r>
            <a:endParaRPr kumimoji="1" lang="ja-JP" altLang="en-US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5868144" y="1772816"/>
            <a:ext cx="1296144" cy="612648"/>
          </a:xfrm>
          <a:prstGeom prst="wedgeRoundRectCallout">
            <a:avLst>
              <a:gd name="adj1" fmla="val -40073"/>
              <a:gd name="adj2" fmla="val 7622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PID</a:t>
            </a:r>
            <a:r>
              <a:rPr kumimoji="1" lang="ja-JP" altLang="en-US" dirty="0" smtClean="0"/>
              <a:t>」</a:t>
            </a:r>
            <a:endParaRPr kumimoji="1" lang="ja-JP" altLang="en-US" dirty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1835696" y="5980810"/>
            <a:ext cx="6336704" cy="72008"/>
            <a:chOff x="1835696" y="5980810"/>
            <a:chExt cx="6336704" cy="72008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1835696" y="5980810"/>
              <a:ext cx="63367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835696" y="6052818"/>
              <a:ext cx="63367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44" name="Picture 20" descr="dog, pet, robot, technology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301208"/>
            <a:ext cx="1219200" cy="1219201"/>
          </a:xfrm>
          <a:prstGeom prst="rect">
            <a:avLst/>
          </a:prstGeom>
          <a:noFill/>
        </p:spPr>
      </p:pic>
      <p:sp>
        <p:nvSpPr>
          <p:cNvPr id="16" name="テキスト ボックス 15"/>
          <p:cNvSpPr txBox="1"/>
          <p:nvPr/>
        </p:nvSpPr>
        <p:spPr>
          <a:xfrm>
            <a:off x="1547664" y="2636912"/>
            <a:ext cx="1152127" cy="648072"/>
          </a:xfrm>
          <a:prstGeom prst="wedgeEllipseCallout">
            <a:avLst>
              <a:gd name="adj1" fmla="val 21857"/>
              <a:gd name="adj2" fmla="val -73149"/>
            </a:avLst>
          </a:prstGeom>
          <a:gradFill flip="none" rotWithShape="1">
            <a:gsLst>
              <a:gs pos="0">
                <a:schemeClr val="tx1">
                  <a:lumMod val="90000"/>
                  <a:lumOff val="10000"/>
                </a:schemeClr>
              </a:gs>
              <a:gs pos="100000">
                <a:srgbClr val="000000"/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0" rIns="0" rtlCol="0" anchor="ctr" anchorCtr="0">
            <a:noAutofit/>
          </a:bodyPr>
          <a:lstStyle/>
          <a:p>
            <a:pPr algn="ctr"/>
            <a:r>
              <a:rPr kumimoji="1" lang="ja-JP" altLang="en-US" dirty="0" smtClean="0"/>
              <a:t>展開語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28184" y="2636912"/>
            <a:ext cx="1152127" cy="648072"/>
          </a:xfrm>
          <a:prstGeom prst="wedgeEllipseCallout">
            <a:avLst>
              <a:gd name="adj1" fmla="val -18262"/>
              <a:gd name="adj2" fmla="val -71599"/>
            </a:avLst>
          </a:prstGeom>
          <a:gradFill flip="none" rotWithShape="1">
            <a:gsLst>
              <a:gs pos="0">
                <a:schemeClr val="tx1">
                  <a:lumMod val="90000"/>
                  <a:lumOff val="10000"/>
                </a:schemeClr>
              </a:gs>
              <a:gs pos="100000">
                <a:srgbClr val="000000"/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0" rIns="0" rtlCol="0" anchor="ctr" anchorCtr="0">
            <a:noAutofit/>
          </a:bodyPr>
          <a:lstStyle/>
          <a:p>
            <a:pPr algn="ctr"/>
            <a:r>
              <a:rPr kumimoji="1" lang="ja-JP" altLang="en-US" dirty="0" smtClean="0"/>
              <a:t>略語</a:t>
            </a:r>
            <a:endParaRPr kumimoji="1" lang="ja-JP" altLang="en-US" dirty="0"/>
          </a:p>
        </p:txBody>
      </p:sp>
      <p:pic>
        <p:nvPicPr>
          <p:cNvPr id="20" name="Picture 20" descr="dog, pet, robot, technology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1672" y="1491932"/>
            <a:ext cx="820688" cy="820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8" grpId="0" animBg="1"/>
      <p:bldP spid="19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背景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000" dirty="0" smtClean="0"/>
              <a:t>例</a:t>
            </a:r>
            <a:r>
              <a:rPr lang="en-US" altLang="ja-JP" sz="4000" dirty="0" smtClean="0"/>
              <a:t>.</a:t>
            </a:r>
            <a:r>
              <a:rPr lang="ja-JP" altLang="en-US" sz="4000" dirty="0" smtClean="0"/>
              <a:t> 集計</a:t>
            </a:r>
            <a:endParaRPr kumimoji="1" lang="ja-JP" altLang="en-US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971600" y="524197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/>
              <a:t>「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L5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の間の</a:t>
            </a:r>
            <a:r>
              <a:rPr lang="en-US" altLang="ja-JP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と診断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11560" y="472514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/>
              <a:t>「</a:t>
            </a:r>
            <a:r>
              <a:rPr lang="ja-JP" alt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椎間板ヘルニア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による坐骨神経痛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</p:txBody>
      </p:sp>
      <p:pic>
        <p:nvPicPr>
          <p:cNvPr id="1028" name="Picture 4" descr="computer, hardware, pc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736" y="2358752"/>
            <a:ext cx="2438400" cy="2438400"/>
          </a:xfrm>
          <a:prstGeom prst="rect">
            <a:avLst/>
          </a:prstGeom>
          <a:noFill/>
        </p:spPr>
      </p:pic>
      <p:sp>
        <p:nvSpPr>
          <p:cNvPr id="18" name="角丸四角形吹き出し 17"/>
          <p:cNvSpPr/>
          <p:nvPr/>
        </p:nvSpPr>
        <p:spPr>
          <a:xfrm>
            <a:off x="1187624" y="1700808"/>
            <a:ext cx="3816424" cy="612648"/>
          </a:xfrm>
          <a:prstGeom prst="wedgeRoundRectCallout">
            <a:avLst>
              <a:gd name="adj1" fmla="val 28758"/>
              <a:gd name="adj2" fmla="val 7466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「疾患ごとの患者数は？」</a:t>
            </a:r>
            <a:endParaRPr kumimoji="1" lang="ja-JP" altLang="en-US" dirty="0"/>
          </a:p>
        </p:txBody>
      </p:sp>
      <p:pic>
        <p:nvPicPr>
          <p:cNvPr id="1044" name="Picture 20" descr="dog, pet, robot, technology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797152"/>
            <a:ext cx="1219200" cy="1219201"/>
          </a:xfrm>
          <a:prstGeom prst="rect">
            <a:avLst/>
          </a:prstGeom>
          <a:noFill/>
        </p:spPr>
      </p:pic>
      <p:sp>
        <p:nvSpPr>
          <p:cNvPr id="20" name="円形吹き出し 19"/>
          <p:cNvSpPr/>
          <p:nvPr/>
        </p:nvSpPr>
        <p:spPr>
          <a:xfrm>
            <a:off x="5580112" y="2492896"/>
            <a:ext cx="2232248" cy="612648"/>
          </a:xfrm>
          <a:prstGeom prst="wedgeEllipseCallout">
            <a:avLst>
              <a:gd name="adj1" fmla="val -46204"/>
              <a:gd name="adj2" fmla="val 44458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ja-JP" altLang="en-US" dirty="0" smtClean="0"/>
              <a:t>椎間板ヘルニア 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21" name="円形吹き出し 20"/>
          <p:cNvSpPr/>
          <p:nvPr/>
        </p:nvSpPr>
        <p:spPr>
          <a:xfrm>
            <a:off x="6948264" y="4437112"/>
            <a:ext cx="1944216" cy="756664"/>
          </a:xfrm>
          <a:prstGeom prst="wedgeEllipseCallout">
            <a:avLst>
              <a:gd name="adj1" fmla="val -35867"/>
              <a:gd name="adj2" fmla="val 51796"/>
            </a:avLst>
          </a:prstGeom>
          <a:gradFill flip="none" rotWithShape="1">
            <a:gsLst>
              <a:gs pos="0">
                <a:schemeClr val="tx1">
                  <a:lumMod val="90000"/>
                  <a:lumOff val="10000"/>
                  <a:shade val="30000"/>
                  <a:satMod val="115000"/>
                </a:schemeClr>
              </a:gs>
              <a:gs pos="50000">
                <a:schemeClr val="tx1">
                  <a:lumMod val="90000"/>
                  <a:lumOff val="10000"/>
                  <a:shade val="67500"/>
                  <a:satMod val="115000"/>
                </a:schemeClr>
              </a:gs>
              <a:gs pos="100000">
                <a:schemeClr val="tx1">
                  <a:lumMod val="90000"/>
                  <a:lumOff val="1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ja-JP" altLang="en-US" dirty="0" smtClean="0"/>
              <a:t>椎間板ヘルニア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もう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</a:t>
            </a:r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1475656" y="5775647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/>
              <a:t>「</a:t>
            </a:r>
            <a:r>
              <a:rPr lang="en-US" altLang="ja-JP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の短縮が見られ鉄欠乏性貧血と診断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</p:txBody>
      </p:sp>
      <p:sp>
        <p:nvSpPr>
          <p:cNvPr id="23" name="円形吹き出し 22"/>
          <p:cNvSpPr/>
          <p:nvPr/>
        </p:nvSpPr>
        <p:spPr>
          <a:xfrm>
            <a:off x="6228184" y="3212976"/>
            <a:ext cx="2232248" cy="612648"/>
          </a:xfrm>
          <a:prstGeom prst="wedgeEllipseCallout">
            <a:avLst>
              <a:gd name="adj1" fmla="val -46204"/>
              <a:gd name="adj2" fmla="val 44458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ja-JP" altLang="en-US" dirty="0" smtClean="0"/>
              <a:t>鉄欠乏性貧血 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25"/>
                            </p:stCondLst>
                            <p:childTnLst>
                              <p:par>
                                <p:cTn id="17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8" grpId="0" animBg="1"/>
      <p:bldP spid="20" grpId="0" animBg="1"/>
      <p:bldP spid="21" grpId="0" animBg="1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背景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医療の</a:t>
            </a:r>
            <a:r>
              <a:rPr lang="ja-JP" altLang="en-US" sz="4000" dirty="0" smtClean="0"/>
              <a:t>略語</a:t>
            </a:r>
            <a:endParaRPr kumimoji="1" lang="ja-JP" altLang="en-US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5" name="図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748883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角丸四角形 5"/>
          <p:cNvSpPr/>
          <p:nvPr/>
        </p:nvSpPr>
        <p:spPr>
          <a:xfrm>
            <a:off x="3779912" y="2276872"/>
            <a:ext cx="4896544" cy="1512168"/>
          </a:xfrm>
          <a:prstGeom prst="roundRect">
            <a:avLst>
              <a:gd name="adj" fmla="val 1013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ja-JP" altLang="en-US" sz="2400" dirty="0" smtClean="0">
                <a:solidFill>
                  <a:schemeClr val="tx2"/>
                </a:solidFill>
              </a:rPr>
              <a:t>　退院サマリ（現病歴）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pPr lvl="1"/>
            <a:r>
              <a:rPr lang="en-US" altLang="ja-JP" sz="2000" dirty="0" smtClean="0">
                <a:solidFill>
                  <a:schemeClr val="tx2"/>
                </a:solidFill>
              </a:rPr>
              <a:t>13</a:t>
            </a:r>
            <a:r>
              <a:rPr lang="ja-JP" altLang="en-US" sz="2000" dirty="0" smtClean="0">
                <a:solidFill>
                  <a:schemeClr val="tx2"/>
                </a:solidFill>
              </a:rPr>
              <a:t>回 </a:t>
            </a:r>
            <a:r>
              <a:rPr lang="en-US" altLang="ja-JP" sz="2000" dirty="0" smtClean="0">
                <a:solidFill>
                  <a:schemeClr val="tx2"/>
                </a:solidFill>
              </a:rPr>
              <a:t>/</a:t>
            </a:r>
            <a:r>
              <a:rPr lang="ja-JP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r>
              <a:rPr lang="ja-JP" altLang="en-US" sz="2000" dirty="0" smtClean="0">
                <a:solidFill>
                  <a:schemeClr val="tx2"/>
                </a:solidFill>
              </a:rPr>
              <a:t>退院サマリ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pPr lvl="1"/>
            <a:r>
              <a:rPr lang="ja-JP" altLang="en-US" sz="2000" dirty="0" smtClean="0">
                <a:solidFill>
                  <a:schemeClr val="tx2"/>
                </a:solidFill>
              </a:rPr>
              <a:t>略語集に収載されている略語は</a:t>
            </a:r>
            <a:r>
              <a:rPr lang="en-US" altLang="ja-JP" sz="2000" dirty="0" smtClean="0">
                <a:solidFill>
                  <a:schemeClr val="tx2"/>
                </a:solidFill>
              </a:rPr>
              <a:t>90%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80975" y="2132856"/>
            <a:ext cx="3592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「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L5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の間の</a:t>
            </a:r>
            <a:r>
              <a:rPr lang="en-US" altLang="ja-JP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と診断</a:t>
            </a:r>
            <a:r>
              <a:rPr lang="ja-JP" altLang="en-US" sz="2400" dirty="0"/>
              <a:t>」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827584" y="4407169"/>
            <a:ext cx="5598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「</a:t>
            </a:r>
            <a:r>
              <a:rPr lang="en-US" altLang="ja-JP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</a:t>
            </a: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の短縮が見られ鉄欠乏性貧血と診断</a:t>
            </a:r>
            <a:r>
              <a:rPr lang="ja-JP" altLang="en-US" sz="2400" dirty="0"/>
              <a:t>」</a:t>
            </a:r>
            <a:endParaRPr lang="en-US" altLang="ja-JP" sz="24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1187624" y="3048673"/>
            <a:ext cx="5328592" cy="461665"/>
            <a:chOff x="1331640" y="2391271"/>
            <a:chExt cx="5328592" cy="461665"/>
          </a:xfrm>
        </p:grpSpPr>
        <p:sp>
          <p:nvSpPr>
            <p:cNvPr id="19" name="正方形/長方形 18"/>
            <p:cNvSpPr/>
            <p:nvPr/>
          </p:nvSpPr>
          <p:spPr>
            <a:xfrm>
              <a:off x="1533509" y="2391271"/>
              <a:ext cx="51267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400" dirty="0"/>
                <a:t>「</a:t>
              </a:r>
              <a:r>
                <a:rPr lang="en-US" altLang="ja-JP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L5</a:t>
              </a:r>
              <a:r>
                <a:rPr lang="ja-JP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と</a:t>
              </a:r>
              <a:r>
                <a:rPr lang="en-US" altLang="ja-JP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S1</a:t>
              </a:r>
              <a:r>
                <a:rPr lang="ja-JP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の間</a:t>
              </a:r>
              <a:r>
                <a:rPr lang="ja-JP" alt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</a:t>
              </a:r>
              <a:r>
                <a:rPr lang="ja-JP" altLang="en-US" sz="2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椎間板ヘルニア</a:t>
              </a:r>
              <a:r>
                <a:rPr lang="ja-JP" alt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と</a:t>
              </a:r>
              <a:r>
                <a:rPr lang="ja-JP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診断</a:t>
              </a:r>
              <a:r>
                <a:rPr lang="ja-JP" altLang="en-US" sz="2400" dirty="0"/>
                <a:t>」</a:t>
              </a:r>
              <a:endParaRPr lang="en-US" altLang="ja-JP" sz="2400" dirty="0"/>
            </a:p>
          </p:txBody>
        </p:sp>
        <p:sp>
          <p:nvSpPr>
            <p:cNvPr id="10" name="右矢印 9"/>
            <p:cNvSpPr/>
            <p:nvPr/>
          </p:nvSpPr>
          <p:spPr>
            <a:xfrm>
              <a:off x="1331640" y="2466770"/>
              <a:ext cx="288032" cy="360040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1187624" y="5280921"/>
            <a:ext cx="7503469" cy="461665"/>
            <a:chOff x="1331640" y="4623519"/>
            <a:chExt cx="7503469" cy="461665"/>
          </a:xfrm>
        </p:grpSpPr>
        <p:sp>
          <p:nvSpPr>
            <p:cNvPr id="8" name="正方形/長方形 7"/>
            <p:cNvSpPr/>
            <p:nvPr/>
          </p:nvSpPr>
          <p:spPr>
            <a:xfrm>
              <a:off x="1619672" y="4623519"/>
              <a:ext cx="72154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400" dirty="0" smtClean="0"/>
                <a:t>「</a:t>
              </a:r>
              <a:r>
                <a:rPr lang="ja-JP" altLang="en-US" sz="24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血漿鉄消失時間</a:t>
              </a:r>
              <a:r>
                <a:rPr lang="ja-JP" alt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の短縮が見られ鉄欠乏性貧血と診断</a:t>
              </a:r>
              <a:r>
                <a:rPr lang="ja-JP" altLang="en-US" sz="2400" dirty="0" smtClean="0"/>
                <a:t>」</a:t>
              </a:r>
              <a:endParaRPr lang="en-US" altLang="ja-JP" sz="2400" dirty="0"/>
            </a:p>
          </p:txBody>
        </p:sp>
        <p:sp>
          <p:nvSpPr>
            <p:cNvPr id="21" name="右矢印 20"/>
            <p:cNvSpPr/>
            <p:nvPr/>
          </p:nvSpPr>
          <p:spPr>
            <a:xfrm>
              <a:off x="1331640" y="4666199"/>
              <a:ext cx="288032" cy="360040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99090"/>
              </p:ext>
            </p:extLst>
          </p:nvPr>
        </p:nvGraphicFramePr>
        <p:xfrm>
          <a:off x="4802661" y="397540"/>
          <a:ext cx="4032448" cy="15157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07447"/>
                <a:gridCol w="3325001"/>
              </a:tblGrid>
              <a:tr h="3031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PID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骨盤内炎症性</a:t>
                      </a:r>
                      <a:r>
                        <a:rPr lang="ja-JP" altLang="en-US" sz="1800" u="none" strike="noStrike" dirty="0" smtClean="0"/>
                        <a:t>疾患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フェニンジオン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/>
                        <a:t>血漿鉄消失時間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原発性免疫不全症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  <a:tr h="303153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/>
                        <a:t>椎間板ヘルニア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216000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5085184"/>
            <a:ext cx="4118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Topic 0.</a:t>
            </a:r>
            <a:r>
              <a:rPr kumimoji="1" lang="ja-JP" altLang="en-US" sz="2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略語展開の基本</a:t>
            </a:r>
            <a:endParaRPr kumimoji="1" lang="ja-JP" altLang="en-US" sz="2800" dirty="0">
              <a:solidFill>
                <a:schemeClr val="bg1">
                  <a:lumMod val="5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971600" y="5589240"/>
            <a:ext cx="403244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755576" y="260648"/>
            <a:ext cx="2736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 smtClean="0">
                <a:solidFill>
                  <a:srgbClr val="C00000"/>
                </a:solidFill>
              </a:rPr>
              <a:t>PID</a:t>
            </a:r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による坐骨神経痛</a:t>
            </a:r>
          </a:p>
        </p:txBody>
      </p:sp>
      <p:sp>
        <p:nvSpPr>
          <p:cNvPr id="50" name="メモ 49"/>
          <p:cNvSpPr/>
          <p:nvPr/>
        </p:nvSpPr>
        <p:spPr>
          <a:xfrm>
            <a:off x="539552" y="260648"/>
            <a:ext cx="3024336" cy="576064"/>
          </a:xfrm>
          <a:prstGeom prst="foldedCorner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5" name="グループ化 64"/>
          <p:cNvGrpSpPr/>
          <p:nvPr/>
        </p:nvGrpSpPr>
        <p:grpSpPr>
          <a:xfrm>
            <a:off x="3779912" y="1268760"/>
            <a:ext cx="5040560" cy="5040560"/>
            <a:chOff x="3779912" y="1268760"/>
            <a:chExt cx="5040560" cy="5040560"/>
          </a:xfrm>
        </p:grpSpPr>
        <p:sp>
          <p:nvSpPr>
            <p:cNvPr id="61" name="角丸四角形 60"/>
            <p:cNvSpPr/>
            <p:nvPr/>
          </p:nvSpPr>
          <p:spPr>
            <a:xfrm>
              <a:off x="3779912" y="1268760"/>
              <a:ext cx="5040560" cy="5040560"/>
            </a:xfrm>
            <a:prstGeom prst="roundRect">
              <a:avLst>
                <a:gd name="adj" fmla="val 5809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22191" tIns="61096" rIns="122191" bIns="61096"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7" name="グループ化 46"/>
            <p:cNvGrpSpPr/>
            <p:nvPr/>
          </p:nvGrpSpPr>
          <p:grpSpPr>
            <a:xfrm>
              <a:off x="6516216" y="4581128"/>
              <a:ext cx="1584176" cy="1440160"/>
              <a:chOff x="539552" y="4221090"/>
              <a:chExt cx="1512168" cy="1296145"/>
            </a:xfrm>
          </p:grpSpPr>
          <p:pic>
            <p:nvPicPr>
              <p:cNvPr id="2056" name="Picture 8" descr="justify, text ic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37320" y="4221090"/>
                <a:ext cx="304800" cy="304801"/>
              </a:xfrm>
              <a:prstGeom prst="rect">
                <a:avLst/>
              </a:prstGeom>
              <a:noFill/>
            </p:spPr>
          </p:pic>
          <p:pic>
            <p:nvPicPr>
              <p:cNvPr id="36" name="Picture 8" descr="justify, text ic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89720" y="4373490"/>
                <a:ext cx="304800" cy="304801"/>
              </a:xfrm>
              <a:prstGeom prst="rect">
                <a:avLst/>
              </a:prstGeom>
              <a:noFill/>
            </p:spPr>
          </p:pic>
          <p:pic>
            <p:nvPicPr>
              <p:cNvPr id="37" name="Picture 8" descr="justify, text ic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42120" y="4525890"/>
                <a:ext cx="304800" cy="304801"/>
              </a:xfrm>
              <a:prstGeom prst="rect">
                <a:avLst/>
              </a:prstGeom>
              <a:noFill/>
            </p:spPr>
          </p:pic>
          <p:pic>
            <p:nvPicPr>
              <p:cNvPr id="41" name="Picture 8" descr="justify, text ic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594520" y="4678290"/>
                <a:ext cx="304800" cy="304801"/>
              </a:xfrm>
              <a:prstGeom prst="rect">
                <a:avLst/>
              </a:prstGeom>
              <a:noFill/>
            </p:spPr>
          </p:pic>
          <p:pic>
            <p:nvPicPr>
              <p:cNvPr id="42" name="Picture 8" descr="justify, text ic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46920" y="4830690"/>
                <a:ext cx="304800" cy="304801"/>
              </a:xfrm>
              <a:prstGeom prst="rect">
                <a:avLst/>
              </a:prstGeom>
              <a:noFill/>
            </p:spPr>
          </p:pic>
          <p:pic>
            <p:nvPicPr>
              <p:cNvPr id="2060" name="Picture 12" descr="database, search ic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39552" y="4437114"/>
                <a:ext cx="1080120" cy="1080121"/>
              </a:xfrm>
              <a:prstGeom prst="rect">
                <a:avLst/>
              </a:prstGeom>
              <a:noFill/>
            </p:spPr>
          </p:pic>
        </p:grpSp>
        <p:sp>
          <p:nvSpPr>
            <p:cNvPr id="59" name="テキスト ボックス 58"/>
            <p:cNvSpPr txBox="1"/>
            <p:nvPr/>
          </p:nvSpPr>
          <p:spPr>
            <a:xfrm>
              <a:off x="4572000" y="5517232"/>
              <a:ext cx="1820917" cy="400384"/>
            </a:xfrm>
            <a:prstGeom prst="rect">
              <a:avLst/>
            </a:prstGeom>
            <a:noFill/>
          </p:spPr>
          <p:txBody>
            <a:bodyPr wrap="none" lIns="122191" tIns="61096" rIns="122191" bIns="61096" rtlCol="0">
              <a:spAutoFit/>
            </a:bodyPr>
            <a:lstStyle/>
            <a:p>
              <a:r>
                <a:rPr lang="ja-JP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略語の使用事</a:t>
              </a:r>
              <a:r>
                <a:rPr kumimoji="1" lang="ja-JP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例</a:t>
              </a:r>
              <a:endPara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211960" y="2492896"/>
              <a:ext cx="19442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術後　　　　　を投与</a:t>
              </a:r>
              <a:endParaRPr lang="ja-JP" altLang="en-US" sz="1600" dirty="0"/>
            </a:p>
          </p:txBody>
        </p:sp>
        <p:sp>
          <p:nvSpPr>
            <p:cNvPr id="30" name="メモ 29"/>
            <p:cNvSpPr/>
            <p:nvPr/>
          </p:nvSpPr>
          <p:spPr>
            <a:xfrm>
              <a:off x="4139952" y="2492896"/>
              <a:ext cx="1944216" cy="324000"/>
            </a:xfrm>
            <a:prstGeom prst="foldedCorner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4807687" y="2540331"/>
              <a:ext cx="504056" cy="25200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211961" y="3013933"/>
              <a:ext cx="216024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　　　　の短縮が見られた</a:t>
              </a:r>
              <a:endParaRPr lang="ja-JP" altLang="en-US" sz="1600" dirty="0"/>
            </a:p>
          </p:txBody>
        </p:sp>
        <p:sp>
          <p:nvSpPr>
            <p:cNvPr id="35" name="メモ 34"/>
            <p:cNvSpPr/>
            <p:nvPr/>
          </p:nvSpPr>
          <p:spPr>
            <a:xfrm>
              <a:off x="4139952" y="2996952"/>
              <a:ext cx="2232250" cy="324000"/>
            </a:xfrm>
            <a:prstGeom prst="foldedCorner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4303633" y="3044791"/>
              <a:ext cx="504056" cy="252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4149784" y="3494360"/>
              <a:ext cx="43924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易感染性，血小板減少が見られ　　　　　の可能性</a:t>
              </a:r>
              <a:endParaRPr lang="ja-JP" altLang="en-US" sz="1600" dirty="0"/>
            </a:p>
          </p:txBody>
        </p:sp>
        <p:sp>
          <p:nvSpPr>
            <p:cNvPr id="53" name="メモ 52"/>
            <p:cNvSpPr/>
            <p:nvPr/>
          </p:nvSpPr>
          <p:spPr>
            <a:xfrm>
              <a:off x="4139952" y="3501008"/>
              <a:ext cx="4392488" cy="324000"/>
            </a:xfrm>
            <a:prstGeom prst="foldedCorner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7082448" y="3533688"/>
              <a:ext cx="504056" cy="2520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40" name="メモ 39"/>
            <p:cNvSpPr/>
            <p:nvPr/>
          </p:nvSpPr>
          <p:spPr>
            <a:xfrm>
              <a:off x="4139952" y="4005064"/>
              <a:ext cx="3888432" cy="324000"/>
            </a:xfrm>
            <a:prstGeom prst="foldedCorner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716016" y="4014896"/>
              <a:ext cx="33843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では神経根圧迫により下肢痛が生じる</a:t>
              </a:r>
              <a:endParaRPr lang="ja-JP" altLang="en-US" sz="1600" dirty="0"/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4283968" y="4047576"/>
              <a:ext cx="504056" cy="2520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139952" y="1988840"/>
              <a:ext cx="309634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排尿障害があり　　　　　が疑われた</a:t>
              </a:r>
              <a:endParaRPr lang="ja-JP" altLang="en-US" sz="1600" dirty="0"/>
            </a:p>
          </p:txBody>
        </p:sp>
        <p:sp>
          <p:nvSpPr>
            <p:cNvPr id="24" name="メモ 23"/>
            <p:cNvSpPr/>
            <p:nvPr/>
          </p:nvSpPr>
          <p:spPr>
            <a:xfrm>
              <a:off x="4139952" y="1988840"/>
              <a:ext cx="3096344" cy="324000"/>
            </a:xfrm>
            <a:prstGeom prst="foldedCorner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5599776" y="2030447"/>
              <a:ext cx="504056" cy="2520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bg1"/>
                  </a:solidFill>
                </a:rPr>
                <a:t>PID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395536" y="1268760"/>
            <a:ext cx="3024336" cy="5040560"/>
            <a:chOff x="395536" y="1268760"/>
            <a:chExt cx="3024336" cy="5040560"/>
          </a:xfrm>
        </p:grpSpPr>
        <p:sp>
          <p:nvSpPr>
            <p:cNvPr id="60" name="角丸四角形 59"/>
            <p:cNvSpPr/>
            <p:nvPr/>
          </p:nvSpPr>
          <p:spPr>
            <a:xfrm>
              <a:off x="395536" y="1268760"/>
              <a:ext cx="3024336" cy="5040560"/>
            </a:xfrm>
            <a:prstGeom prst="roundRect">
              <a:avLst>
                <a:gd name="adj" fmla="val 8100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22191" tIns="61096" rIns="122191" bIns="61096"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050" name="Picture 2" descr="book, dictionary ic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91680" y="4653136"/>
              <a:ext cx="1299305" cy="1299306"/>
            </a:xfrm>
            <a:prstGeom prst="rect">
              <a:avLst/>
            </a:prstGeom>
            <a:noFill/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755576" y="5476888"/>
              <a:ext cx="939266" cy="400384"/>
            </a:xfrm>
            <a:prstGeom prst="rect">
              <a:avLst/>
            </a:prstGeom>
            <a:noFill/>
          </p:spPr>
          <p:txBody>
            <a:bodyPr wrap="none" lIns="122191" tIns="61096" rIns="122191" bIns="61096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略語集</a:t>
              </a:r>
              <a:endPara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1115657" y="3017048"/>
              <a:ext cx="1872208" cy="28803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23" tIns="45712" rIns="91423" bIns="45712"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bg1"/>
                  </a:solidFill>
                </a:rPr>
                <a:t>血漿鉄消失時間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1115616" y="3521104"/>
              <a:ext cx="1871839" cy="288032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1423" tIns="45712" rIns="91423" bIns="45712" rtlCol="0" anchor="ctr"/>
            <a:lstStyle/>
            <a:p>
              <a:pPr algn="ctr"/>
              <a:r>
                <a:rPr lang="ja-JP" altLang="en-US" sz="1600" dirty="0" smtClean="0">
                  <a:solidFill>
                    <a:schemeClr val="bg1"/>
                  </a:solidFill>
                </a:rPr>
                <a:t>原発性免疫不全症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1115657" y="2512992"/>
              <a:ext cx="1872208" cy="28803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1423" tIns="45712" rIns="91423" bIns="45712"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bg1"/>
                  </a:solidFill>
                </a:rPr>
                <a:t>フェニンジオン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115616" y="2008936"/>
              <a:ext cx="1871839" cy="28803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91423" tIns="45712" rIns="91423" bIns="45712"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bg1"/>
                  </a:solidFill>
                </a:rPr>
                <a:t>骨盤内炎症性疾患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1116026" y="4025160"/>
              <a:ext cx="1871839" cy="288032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91423" tIns="45712" rIns="91423" bIns="45712"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bg1"/>
                  </a:solidFill>
                </a:rPr>
                <a:t>椎間板ヘルニア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82" name="角丸四角形 81"/>
            <p:cNvSpPr/>
            <p:nvPr/>
          </p:nvSpPr>
          <p:spPr>
            <a:xfrm>
              <a:off x="539552" y="1556792"/>
              <a:ext cx="720080" cy="288032"/>
            </a:xfrm>
            <a:prstGeom prst="roundRect">
              <a:avLst/>
            </a:prstGeom>
            <a:no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u="sng" dirty="0" smtClean="0">
                  <a:solidFill>
                    <a:srgbClr val="C00000"/>
                  </a:solidFill>
                </a:rPr>
                <a:t>PID</a:t>
              </a:r>
              <a:endParaRPr lang="ja-JP" altLang="en-US" b="1" u="sng" dirty="0">
                <a:solidFill>
                  <a:srgbClr val="C00000"/>
                </a:solidFill>
              </a:endParaRPr>
            </a:p>
          </p:txBody>
        </p:sp>
        <p:cxnSp>
          <p:nvCxnSpPr>
            <p:cNvPr id="84" name="図形 83"/>
            <p:cNvCxnSpPr>
              <a:stCxn id="82" idx="2"/>
              <a:endCxn id="14" idx="1"/>
            </p:cNvCxnSpPr>
            <p:nvPr/>
          </p:nvCxnSpPr>
          <p:spPr>
            <a:xfrm rot="16200000" flipH="1">
              <a:off x="853540" y="1890876"/>
              <a:ext cx="308128" cy="21602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図形 85"/>
            <p:cNvCxnSpPr>
              <a:stCxn id="82" idx="2"/>
              <a:endCxn id="13" idx="1"/>
            </p:cNvCxnSpPr>
            <p:nvPr/>
          </p:nvCxnSpPr>
          <p:spPr>
            <a:xfrm rot="16200000" flipH="1">
              <a:off x="601532" y="2142883"/>
              <a:ext cx="812184" cy="21606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図形 87"/>
            <p:cNvCxnSpPr>
              <a:stCxn id="82" idx="2"/>
              <a:endCxn id="11" idx="1"/>
            </p:cNvCxnSpPr>
            <p:nvPr/>
          </p:nvCxnSpPr>
          <p:spPr>
            <a:xfrm rot="16200000" flipH="1">
              <a:off x="349504" y="2394911"/>
              <a:ext cx="1316240" cy="21606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図形 89"/>
            <p:cNvCxnSpPr>
              <a:stCxn id="82" idx="2"/>
              <a:endCxn id="12" idx="1"/>
            </p:cNvCxnSpPr>
            <p:nvPr/>
          </p:nvCxnSpPr>
          <p:spPr>
            <a:xfrm rot="16200000" flipH="1">
              <a:off x="97456" y="2646960"/>
              <a:ext cx="1820296" cy="21602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図形 92"/>
            <p:cNvCxnSpPr>
              <a:stCxn id="82" idx="2"/>
              <a:endCxn id="46" idx="1"/>
            </p:cNvCxnSpPr>
            <p:nvPr/>
          </p:nvCxnSpPr>
          <p:spPr>
            <a:xfrm rot="16200000" flipH="1">
              <a:off x="-154367" y="2898783"/>
              <a:ext cx="2324352" cy="21643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曲折矢印 54"/>
          <p:cNvSpPr/>
          <p:nvPr/>
        </p:nvSpPr>
        <p:spPr>
          <a:xfrm rot="5400000">
            <a:off x="4067944" y="188640"/>
            <a:ext cx="1152128" cy="1872208"/>
          </a:xfrm>
          <a:prstGeom prst="bentArrow">
            <a:avLst>
              <a:gd name="adj1" fmla="val 12256"/>
              <a:gd name="adj2" fmla="val 22269"/>
              <a:gd name="adj3" fmla="val 25000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860032" y="764704"/>
            <a:ext cx="3631110" cy="3460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文脈が一番似ている「</a:t>
            </a:r>
            <a:r>
              <a:rPr kumimoji="1" lang="en-US" altLang="ja-JP" dirty="0" smtClean="0"/>
              <a:t>PID</a:t>
            </a:r>
            <a:r>
              <a:rPr kumimoji="1" lang="ja-JP" altLang="en-US" dirty="0" smtClean="0"/>
              <a:t>」はどれか？</a:t>
            </a:r>
            <a:endParaRPr kumimoji="1" lang="ja-JP" altLang="en-US" dirty="0"/>
          </a:p>
        </p:txBody>
      </p:sp>
      <p:cxnSp>
        <p:nvCxnSpPr>
          <p:cNvPr id="106" name="直線コネクタ 105"/>
          <p:cNvCxnSpPr>
            <a:stCxn id="14" idx="3"/>
            <a:endCxn id="24" idx="1"/>
          </p:cNvCxnSpPr>
          <p:nvPr/>
        </p:nvCxnSpPr>
        <p:spPr>
          <a:xfrm flipV="1">
            <a:off x="2987455" y="2150840"/>
            <a:ext cx="1152497" cy="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stCxn id="13" idx="3"/>
            <a:endCxn id="30" idx="1"/>
          </p:cNvCxnSpPr>
          <p:nvPr/>
        </p:nvCxnSpPr>
        <p:spPr>
          <a:xfrm flipV="1">
            <a:off x="2987865" y="2654896"/>
            <a:ext cx="1152087" cy="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stCxn id="11" idx="3"/>
            <a:endCxn id="35" idx="1"/>
          </p:cNvCxnSpPr>
          <p:nvPr/>
        </p:nvCxnSpPr>
        <p:spPr>
          <a:xfrm flipV="1">
            <a:off x="2987865" y="3158952"/>
            <a:ext cx="1152087" cy="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>
            <a:stCxn id="12" idx="3"/>
            <a:endCxn id="39" idx="1"/>
          </p:cNvCxnSpPr>
          <p:nvPr/>
        </p:nvCxnSpPr>
        <p:spPr>
          <a:xfrm flipV="1">
            <a:off x="2987455" y="3663637"/>
            <a:ext cx="1162329" cy="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>
            <a:stCxn id="46" idx="3"/>
            <a:endCxn id="40" idx="1"/>
          </p:cNvCxnSpPr>
          <p:nvPr/>
        </p:nvCxnSpPr>
        <p:spPr>
          <a:xfrm flipV="1">
            <a:off x="2987865" y="4167064"/>
            <a:ext cx="1152087" cy="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下矢印 68"/>
          <p:cNvSpPr/>
          <p:nvPr/>
        </p:nvSpPr>
        <p:spPr>
          <a:xfrm>
            <a:off x="827584" y="764704"/>
            <a:ext cx="288032" cy="7200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4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/>
              <a:t>文</a:t>
            </a:r>
            <a:r>
              <a:rPr kumimoji="1" lang="ja-JP" altLang="en-US" sz="4000" dirty="0" smtClean="0"/>
              <a:t>→数値ベクトル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131840" y="1700808"/>
          <a:ext cx="5261729" cy="1285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排尿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障害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経過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短縮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疑う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ある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たまる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3131840" y="3645024"/>
          <a:ext cx="526172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39552" y="471585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術後</a:t>
            </a:r>
            <a:r>
              <a:rPr lang="en-US" altLang="ja-JP" dirty="0" smtClean="0">
                <a:solidFill>
                  <a:schemeClr val="accent2"/>
                </a:solidFill>
              </a:rPr>
              <a:t>PID</a:t>
            </a:r>
            <a:r>
              <a:rPr lang="ja-JP" altLang="en-US" dirty="0" smtClean="0"/>
              <a:t>を投与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35896" y="4067780"/>
            <a:ext cx="381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=</a:t>
            </a:r>
            <a:r>
              <a:rPr kumimoji="1" lang="en-US" altLang="ja-JP" dirty="0" smtClean="0"/>
              <a:t>(1, 1, 0, </a:t>
            </a:r>
            <a:r>
              <a:rPr lang="en-US" altLang="ja-JP" dirty="0" smtClean="0"/>
              <a:t>0</a:t>
            </a:r>
            <a:r>
              <a:rPr kumimoji="1" lang="en-US" altLang="ja-JP" dirty="0" smtClean="0"/>
              <a:t>, 0, 0, 0, 1, 1, 0, …)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39552" y="3501008"/>
            <a:ext cx="18722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dirty="0" smtClean="0"/>
              <a:t>排尿障害があり　</a:t>
            </a:r>
            <a:r>
              <a:rPr lang="en-US" altLang="ja-JP" dirty="0" smtClean="0">
                <a:solidFill>
                  <a:schemeClr val="accent2"/>
                </a:solidFill>
              </a:rPr>
              <a:t>PID</a:t>
            </a:r>
            <a:r>
              <a:rPr lang="ja-JP" altLang="en-US" dirty="0" smtClean="0"/>
              <a:t> が疑われた</a:t>
            </a:r>
            <a:endParaRPr lang="ja-JP" altLang="en-US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3131840" y="4705052"/>
          <a:ext cx="526172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  <a:gridCol w="47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3635896" y="5147900"/>
            <a:ext cx="381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=</a:t>
            </a:r>
            <a:r>
              <a:rPr kumimoji="1" lang="en-US" altLang="ja-JP" dirty="0" smtClean="0"/>
              <a:t>(0, </a:t>
            </a:r>
            <a:r>
              <a:rPr lang="en-US" altLang="ja-JP" dirty="0" smtClean="0"/>
              <a:t>0</a:t>
            </a:r>
            <a:r>
              <a:rPr kumimoji="1" lang="en-US" altLang="ja-JP" dirty="0" smtClean="0"/>
              <a:t>, </a:t>
            </a:r>
            <a:r>
              <a:rPr lang="en-US" altLang="ja-JP" dirty="0" smtClean="0"/>
              <a:t>1</a:t>
            </a:r>
            <a:r>
              <a:rPr kumimoji="1" lang="en-US" altLang="ja-JP" dirty="0" smtClean="0"/>
              <a:t>, 1, 0, 0, 0, 0, </a:t>
            </a:r>
            <a:r>
              <a:rPr lang="en-US" altLang="ja-JP" dirty="0" smtClean="0"/>
              <a:t>0</a:t>
            </a:r>
            <a:r>
              <a:rPr kumimoji="1" lang="en-US" altLang="ja-JP" dirty="0" smtClean="0"/>
              <a:t>, 0, …)</a:t>
            </a:r>
            <a:endParaRPr kumimoji="1" lang="ja-JP" altLang="en-US" dirty="0"/>
          </a:p>
        </p:txBody>
      </p:sp>
      <p:sp>
        <p:nvSpPr>
          <p:cNvPr id="20" name="右矢印 19"/>
          <p:cNvSpPr/>
          <p:nvPr/>
        </p:nvSpPr>
        <p:spPr>
          <a:xfrm>
            <a:off x="2627784" y="3645024"/>
            <a:ext cx="288032" cy="34061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2627784" y="4744568"/>
            <a:ext cx="288032" cy="34061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2F2F2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1530</Words>
  <Application>Microsoft Macintosh PowerPoint</Application>
  <PresentationFormat>画面に合わせる (4:3)</PresentationFormat>
  <Paragraphs>488</Paragraphs>
  <Slides>29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Office テーマ</vt:lpstr>
      <vt:lpstr>文脈情報に基づいた 日本語テキストにおける英語略語の自動展開</vt:lpstr>
      <vt:lpstr>PowerPoint プレゼンテーション</vt:lpstr>
      <vt:lpstr>背景 例. 情報検索</vt:lpstr>
      <vt:lpstr>背景 例. 集計</vt:lpstr>
      <vt:lpstr>背景 医療の略語</vt:lpstr>
      <vt:lpstr>PowerPoint プレゼンテーション</vt:lpstr>
      <vt:lpstr>PowerPoint プレゼンテーション</vt:lpstr>
      <vt:lpstr>PowerPoint プレゼンテーション</vt:lpstr>
      <vt:lpstr>文→数値ベクトル</vt:lpstr>
      <vt:lpstr>似ている文脈はどれか？</vt:lpstr>
      <vt:lpstr>略語の使用事例の収集</vt:lpstr>
      <vt:lpstr>評価実験</vt:lpstr>
      <vt:lpstr>PowerPoint プレゼンテーション</vt:lpstr>
      <vt:lpstr>PowerPoint プレゼンテーション</vt:lpstr>
      <vt:lpstr>再び：文→数値ベクトル</vt:lpstr>
      <vt:lpstr>Topic 1 形態素解析の利用</vt:lpstr>
      <vt:lpstr>Topic 1 形態素解析の利用</vt:lpstr>
      <vt:lpstr>Topic 1 形態素解析の利用</vt:lpstr>
      <vt:lpstr>Topic 1 提案：文字に基づく略語展開</vt:lpstr>
      <vt:lpstr>Topic 1 実験結果</vt:lpstr>
      <vt:lpstr>PowerPoint プレゼンテーション</vt:lpstr>
      <vt:lpstr>PowerPoint プレゼンテーション</vt:lpstr>
      <vt:lpstr>Topic 2 方法1. 未知語判定してから分類</vt:lpstr>
      <vt:lpstr>Topic 2 方法2. 未知語を考慮して分類</vt:lpstr>
      <vt:lpstr>Topic 2 方法2’. 学習データを追加してみる</vt:lpstr>
      <vt:lpstr>結語</vt:lpstr>
      <vt:lpstr>略語展開の概略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略語展開</dc:title>
  <dc:creator>emiko</dc:creator>
  <cp:lastModifiedBy>ARAMAKI Eiji</cp:lastModifiedBy>
  <cp:revision>1092</cp:revision>
  <dcterms:created xsi:type="dcterms:W3CDTF">2011-04-01T01:53:41Z</dcterms:created>
  <dcterms:modified xsi:type="dcterms:W3CDTF">2011-11-27T05:52:48Z</dcterms:modified>
</cp:coreProperties>
</file>