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6" r:id="rId2"/>
    <p:sldId id="282" r:id="rId3"/>
    <p:sldId id="277" r:id="rId4"/>
    <p:sldId id="279" r:id="rId5"/>
    <p:sldId id="271" r:id="rId6"/>
    <p:sldId id="283" r:id="rId7"/>
    <p:sldId id="284" r:id="rId8"/>
    <p:sldId id="275" r:id="rId9"/>
    <p:sldId id="273" r:id="rId10"/>
    <p:sldId id="274" r:id="rId11"/>
    <p:sldId id="285" r:id="rId12"/>
    <p:sldId id="287" r:id="rId13"/>
    <p:sldId id="276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3227-F317-3E40-A249-B086E00B5EB7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18E6A-F008-0F48-B47F-5E21D2493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C1227-5584-764E-8ED2-E34F31EE21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85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Because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menay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temas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joind</a:t>
            </a:r>
            <a:r>
              <a:rPr kumimoji="1" lang="en-US" altLang="ja-JP" baseline="0" dirty="0" smtClean="0"/>
              <a:t> mednlp1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draw much attention from the </a:t>
            </a:r>
            <a:r>
              <a:rPr kumimoji="1" lang="en-US" altLang="ja-JP" baseline="0" dirty="0" err="1" smtClean="0"/>
              <a:t>worldide</a:t>
            </a:r>
            <a:r>
              <a:rPr kumimoji="1" lang="en-US" altLang="ja-JP" baseline="0" dirty="0" smtClean="0"/>
              <a:t>  For </a:t>
            </a:r>
            <a:r>
              <a:rPr kumimoji="1" lang="en-US" altLang="ja-JP" baseline="0" dirty="0" err="1" smtClean="0"/>
              <a:t>exampole</a:t>
            </a:r>
            <a:r>
              <a:rPr kumimoji="1" lang="en-US" altLang="ja-JP" baseline="0" dirty="0" smtClean="0"/>
              <a:t>, </a:t>
            </a:r>
            <a:r>
              <a:rPr kumimoji="1" lang="en-US" altLang="ja-JP" baseline="0" dirty="0" err="1" smtClean="0"/>
              <a:t>CLEFeHealt</a:t>
            </a:r>
            <a:r>
              <a:rPr kumimoji="1" lang="en-US" altLang="ja-JP" baseline="0" dirty="0" smtClean="0"/>
              <a:t> invited us to talk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9219-DD8B-C844-A144-6D09B4DE69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58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9219-DD8B-C844-A144-6D09B4DE69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7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9219-DD8B-C844-A144-6D09B4DE69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7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9219-DD8B-C844-A144-6D09B4DE69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46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19219-DD8B-C844-A144-6D09B4DE69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80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4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8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5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1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38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9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0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12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2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62F4-0C08-B34F-9F20-DF729E39AD6E}" type="datetimeFigureOut">
              <a:rPr kumimoji="1" lang="ja-JP" altLang="en-US" smtClean="0"/>
              <a:t>10/25/13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1807-BE01-EE45-B714-340DE3D74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63965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55301"/>
            <a:ext cx="7772400" cy="1916878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NTCIR MedNLP-2: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医療分野の言語処理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799" y="3457928"/>
            <a:ext cx="7996755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altLang="ja-JP" sz="4400" dirty="0">
                <a:solidFill>
                  <a:srgbClr val="FFFFFF"/>
                </a:solidFill>
              </a:rPr>
              <a:t>○</a:t>
            </a:r>
            <a:r>
              <a:rPr lang="ja-JP" altLang="en-US" sz="4400" b="1" u="sng" dirty="0">
                <a:solidFill>
                  <a:srgbClr val="FFFFFF"/>
                </a:solidFill>
              </a:rPr>
              <a:t>荒牧英治</a:t>
            </a:r>
            <a:r>
              <a:rPr lang="ja-JP" altLang="en-US" sz="4400" dirty="0">
                <a:solidFill>
                  <a:srgbClr val="FFFFFF"/>
                </a:solidFill>
              </a:rPr>
              <a:t>（京都大学，</a:t>
            </a:r>
            <a:r>
              <a:rPr lang="en-US" altLang="ja-JP" sz="4400" dirty="0">
                <a:solidFill>
                  <a:srgbClr val="FFFFFF"/>
                </a:solidFill>
              </a:rPr>
              <a:t>JST</a:t>
            </a:r>
            <a:r>
              <a:rPr lang="ja-JP" altLang="en-US" sz="4400" dirty="0">
                <a:solidFill>
                  <a:srgbClr val="FFFFFF"/>
                </a:solidFill>
              </a:rPr>
              <a:t>さきがけ）</a:t>
            </a:r>
            <a:endParaRPr lang="en-US" altLang="ja-JP" sz="4400" dirty="0">
              <a:solidFill>
                <a:srgbClr val="FFFFFF"/>
              </a:solidFill>
            </a:endParaRPr>
          </a:p>
          <a:p>
            <a:pPr algn="l"/>
            <a:r>
              <a:rPr lang="en-US" altLang="ja-JP" sz="4400" dirty="0">
                <a:solidFill>
                  <a:srgbClr val="FFFFFF"/>
                </a:solidFill>
              </a:rPr>
              <a:t>  </a:t>
            </a:r>
            <a:r>
              <a:rPr lang="ja-JP" altLang="en-US" sz="4400" dirty="0">
                <a:solidFill>
                  <a:srgbClr val="FFFFFF"/>
                </a:solidFill>
              </a:rPr>
              <a:t>大熊智子（富士ゼロックス）</a:t>
            </a:r>
            <a:endParaRPr lang="en-US" altLang="ja-JP" sz="4400" dirty="0">
              <a:solidFill>
                <a:srgbClr val="FFFFFF"/>
              </a:solidFill>
            </a:endParaRPr>
          </a:p>
          <a:p>
            <a:pPr algn="l"/>
            <a:r>
              <a:rPr lang="en-US" altLang="ja-JP" sz="4400" dirty="0">
                <a:solidFill>
                  <a:srgbClr val="FFFFFF"/>
                </a:solidFill>
              </a:rPr>
              <a:t>  </a:t>
            </a:r>
            <a:r>
              <a:rPr lang="ja-JP" altLang="en-US" sz="4400" dirty="0">
                <a:solidFill>
                  <a:srgbClr val="FFFFFF"/>
                </a:solidFill>
              </a:rPr>
              <a:t>狩野芳伸（</a:t>
            </a:r>
            <a:r>
              <a:rPr lang="en-US" altLang="ja-JP" sz="4400" dirty="0">
                <a:solidFill>
                  <a:srgbClr val="FFFFFF"/>
                </a:solidFill>
              </a:rPr>
              <a:t>JST</a:t>
            </a:r>
            <a:r>
              <a:rPr lang="ja-JP" altLang="en-US" sz="4400" dirty="0">
                <a:solidFill>
                  <a:srgbClr val="FFFFFF"/>
                </a:solidFill>
              </a:rPr>
              <a:t>さきがけ，国立情報学研究所）</a:t>
            </a:r>
            <a:endParaRPr lang="en-US" altLang="ja-JP" sz="4400" dirty="0">
              <a:solidFill>
                <a:srgbClr val="FFFFFF"/>
              </a:solidFill>
            </a:endParaRPr>
          </a:p>
          <a:p>
            <a:pPr algn="l"/>
            <a:r>
              <a:rPr lang="en-US" altLang="ja-JP" sz="4400" dirty="0">
                <a:solidFill>
                  <a:srgbClr val="FFFFFF"/>
                </a:solidFill>
              </a:rPr>
              <a:t>  </a:t>
            </a:r>
            <a:r>
              <a:rPr lang="ja-JP" altLang="en-US" sz="4400" dirty="0">
                <a:solidFill>
                  <a:srgbClr val="FFFFFF"/>
                </a:solidFill>
              </a:rPr>
              <a:t>森田瑞樹（産総研）</a:t>
            </a:r>
            <a:endParaRPr lang="ja-JP" altLang="en-US" sz="4400" dirty="0">
              <a:solidFill>
                <a:srgbClr val="FFFF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250" l="0" r="78800">
                        <a14:foregroundMark x1="68250" y1="81050" x2="68250" y2="81050"/>
                        <a14:foregroundMark x1="68250" y1="81050" x2="68250" y2="81050"/>
                        <a14:foregroundMark x1="68250" y1="81050" x2="68250" y2="81050"/>
                        <a14:foregroundMark x1="68250" y1="81050" x2="68250" y2="81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7919" y="5731279"/>
            <a:ext cx="1102115" cy="100857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873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26627" name="正方形/長方形 12"/>
          <p:cNvSpPr>
            <a:spLocks noChangeArrowheads="1"/>
          </p:cNvSpPr>
          <p:nvPr/>
        </p:nvSpPr>
        <p:spPr bwMode="auto">
          <a:xfrm>
            <a:off x="239183" y="875614"/>
            <a:ext cx="7000875" cy="59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悪心増悪</a:t>
            </a:r>
            <a:endParaRPr lang="en-US" altLang="ja-JP" sz="54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胃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の</a:t>
            </a:r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むかつき</a:t>
            </a:r>
            <a:endParaRPr lang="en-US" altLang="ja-JP" sz="54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悪心</a:t>
            </a:r>
            <a:r>
              <a:rPr lang="en-US" altLang="ja-JP" sz="5400" b="1" dirty="0" smtClean="0">
                <a:solidFill>
                  <a:schemeClr val="bg1"/>
                </a:solidFill>
                <a:latin typeface="Calibri" charset="0"/>
              </a:rPr>
              <a:t> (sickness)</a:t>
            </a: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食後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悪心	</a:t>
            </a:r>
            <a:endParaRPr lang="en-US" altLang="ja-JP" sz="54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嘔気</a:t>
            </a:r>
            <a:r>
              <a:rPr lang="en-US" altLang="ja-JP" sz="5400" b="1" dirty="0" smtClean="0">
                <a:solidFill>
                  <a:schemeClr val="bg1"/>
                </a:solidFill>
                <a:latin typeface="Calibri" charset="0"/>
              </a:rPr>
              <a:t> (vomiting)</a:t>
            </a: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吐き気</a:t>
            </a:r>
            <a:endParaRPr lang="en-US" altLang="ja-JP" sz="5400" b="1" dirty="0" smtClean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Calibri" charset="0"/>
              </a:rPr>
              <a:t>悪阻</a:t>
            </a:r>
            <a:r>
              <a:rPr lang="en-US" altLang="ja-JP" sz="5400" b="1" dirty="0">
                <a:solidFill>
                  <a:schemeClr val="bg1"/>
                </a:solidFill>
                <a:latin typeface="Calibri" charset="0"/>
              </a:rPr>
              <a:t> (nausea)</a:t>
            </a:r>
            <a:endParaRPr lang="ja-JP" altLang="en-US" sz="5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6628" name="正方形/長方形 22"/>
          <p:cNvSpPr>
            <a:spLocks noChangeArrowheads="1"/>
          </p:cNvSpPr>
          <p:nvPr/>
        </p:nvSpPr>
        <p:spPr bwMode="auto">
          <a:xfrm>
            <a:off x="7554112" y="6433232"/>
            <a:ext cx="1181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  <a:latin typeface="Calibri" charset="0"/>
              </a:rPr>
              <a:t>MedDRA</a:t>
            </a:r>
            <a:r>
              <a:rPr lang="en-US" altLang="ja-JP" dirty="0" smtClean="0">
                <a:solidFill>
                  <a:schemeClr val="bg1"/>
                </a:solidFill>
                <a:latin typeface="Calibri" charset="0"/>
              </a:rPr>
              <a:t>/J </a:t>
            </a:r>
            <a:endParaRPr lang="ja-JP" alt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右中かっこ 1"/>
          <p:cNvSpPr/>
          <p:nvPr/>
        </p:nvSpPr>
        <p:spPr>
          <a:xfrm>
            <a:off x="5146111" y="1075266"/>
            <a:ext cx="524933" cy="5452534"/>
          </a:xfrm>
          <a:prstGeom prst="rightBrac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739835" y="3545933"/>
            <a:ext cx="327430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ICD 10 = R16</a:t>
            </a:r>
          </a:p>
          <a:p>
            <a:r>
              <a:rPr lang="ja-JP" altLang="en-US" sz="3600" dirty="0" smtClean="0">
                <a:solidFill>
                  <a:schemeClr val="bg1"/>
                </a:solidFill>
              </a:rPr>
              <a:t>悪心</a:t>
            </a:r>
            <a:r>
              <a:rPr lang="ja-JP" altLang="en-US" sz="3600" dirty="0">
                <a:solidFill>
                  <a:schemeClr val="bg1"/>
                </a:solidFill>
              </a:rPr>
              <a:t>及び</a:t>
            </a:r>
            <a:r>
              <a:rPr lang="ja-JP" altLang="en-US" sz="3600" dirty="0" smtClean="0">
                <a:solidFill>
                  <a:schemeClr val="bg1"/>
                </a:solidFill>
              </a:rPr>
              <a:t>嘔吐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(sickness &amp; vomiting</a:t>
            </a:r>
            <a:r>
              <a:rPr lang="en-US" altLang="ja-JP" sz="2800" dirty="0">
                <a:solidFill>
                  <a:schemeClr val="bg1"/>
                </a:solidFill>
              </a:rPr>
              <a:t>)</a:t>
            </a:r>
            <a:r>
              <a:rPr lang="ja-JP" altLang="en-US" sz="2800" dirty="0" smtClean="0">
                <a:solidFill>
                  <a:schemeClr val="bg1"/>
                </a:solidFill>
              </a:rPr>
              <a:t> 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8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26627" name="正方形/長方形 12"/>
          <p:cNvSpPr>
            <a:spLocks noChangeArrowheads="1"/>
          </p:cNvSpPr>
          <p:nvPr/>
        </p:nvSpPr>
        <p:spPr bwMode="auto">
          <a:xfrm>
            <a:off x="239183" y="311102"/>
            <a:ext cx="7000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腹膜転移</a:t>
            </a:r>
          </a:p>
          <a:p>
            <a:r>
              <a:rPr lang="ja-JP" altLang="en-US" sz="5400" dirty="0" smtClean="0">
                <a:solidFill>
                  <a:srgbClr val="FFFFFF"/>
                </a:solidFill>
              </a:rPr>
              <a:t>癌性腹膜炎</a:t>
            </a:r>
            <a:endParaRPr lang="en-US" altLang="ja-JP" sz="5400" dirty="0" smtClean="0">
              <a:solidFill>
                <a:srgbClr val="FFFFFF"/>
              </a:solidFill>
            </a:endParaRPr>
          </a:p>
          <a:p>
            <a:r>
              <a:rPr lang="ja-JP" altLang="en-US" sz="5400" dirty="0" smtClean="0">
                <a:solidFill>
                  <a:srgbClr val="FFFFFF"/>
                </a:solidFill>
              </a:rPr>
              <a:t>腹膜播種</a:t>
            </a:r>
            <a:endParaRPr lang="en-US" altLang="ja-JP" sz="5400" dirty="0" smtClean="0">
              <a:solidFill>
                <a:srgbClr val="FFFFFF"/>
              </a:solidFill>
            </a:endParaRPr>
          </a:p>
          <a:p>
            <a:r>
              <a:rPr lang="ja-JP" altLang="en-US" sz="5400" dirty="0" smtClean="0">
                <a:solidFill>
                  <a:srgbClr val="FFFFFF"/>
                </a:solidFill>
              </a:rPr>
              <a:t>腹膜播種巣</a:t>
            </a:r>
            <a:endParaRPr lang="en-US" altLang="ja-JP" sz="5400" dirty="0" smtClean="0">
              <a:solidFill>
                <a:srgbClr val="FFFFFF"/>
              </a:solidFill>
            </a:endParaRPr>
          </a:p>
          <a:p>
            <a:r>
              <a:rPr lang="ja-JP" altLang="en-US" sz="5400" dirty="0" smtClean="0">
                <a:solidFill>
                  <a:srgbClr val="FF0000"/>
                </a:solidFill>
              </a:rPr>
              <a:t>癌性</a:t>
            </a:r>
            <a:r>
              <a:rPr lang="ja-JP" altLang="en-US" sz="5400" dirty="0">
                <a:solidFill>
                  <a:srgbClr val="FF0000"/>
                </a:solidFill>
              </a:rPr>
              <a:t>腹水</a:t>
            </a:r>
            <a:endParaRPr lang="en-US" altLang="ja-JP" sz="5400" dirty="0">
              <a:solidFill>
                <a:srgbClr val="FF0000"/>
              </a:solidFill>
            </a:endParaRPr>
          </a:p>
          <a:p>
            <a:endParaRPr lang="en-US" altLang="ja-JP" sz="5400" dirty="0" smtClean="0">
              <a:solidFill>
                <a:srgbClr val="FFFFFF"/>
              </a:solidFill>
            </a:endParaRPr>
          </a:p>
        </p:txBody>
      </p:sp>
      <p:sp>
        <p:nvSpPr>
          <p:cNvPr id="2" name="右中かっこ 1"/>
          <p:cNvSpPr/>
          <p:nvPr/>
        </p:nvSpPr>
        <p:spPr>
          <a:xfrm>
            <a:off x="4115283" y="311102"/>
            <a:ext cx="524933" cy="4047665"/>
          </a:xfrm>
          <a:prstGeom prst="rightBrac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976345" y="1908165"/>
            <a:ext cx="3658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 smtClean="0">
                <a:solidFill>
                  <a:schemeClr val="bg1"/>
                </a:solidFill>
              </a:rPr>
              <a:t>ICD 10 = C786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0220" y="5096668"/>
            <a:ext cx="29199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400" dirty="0" smtClean="0">
                <a:solidFill>
                  <a:srgbClr val="FF0000"/>
                </a:solidFill>
              </a:rPr>
              <a:t>Paraphrase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rgbClr val="FF0000"/>
                </a:solidFill>
              </a:rPr>
              <a:t>（</a:t>
            </a:r>
            <a:r>
              <a:rPr lang="ja-JP" altLang="en-US" sz="4400" dirty="0" smtClean="0">
                <a:solidFill>
                  <a:srgbClr val="FF0000"/>
                </a:solidFill>
              </a:rPr>
              <a:t>言い換え）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59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0" y="0"/>
            <a:ext cx="9258301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457200" y="573208"/>
            <a:ext cx="8382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pic>
        <p:nvPicPr>
          <p:cNvPr id="4" name="心に響くCM 「暮らしと富士通」グローバル（医療）篇 60秒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101" y="900957"/>
            <a:ext cx="9148101" cy="51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51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What was MedNLP-1?</a:t>
            </a:r>
            <a:br>
              <a:rPr kumimoji="1" lang="en-US" altLang="ja-JP" dirty="0" smtClean="0"/>
            </a:br>
            <a:r>
              <a:rPr lang="en-US" altLang="ja-JP" sz="3100" dirty="0" smtClean="0">
                <a:solidFill>
                  <a:srgbClr val="FF0000"/>
                </a:solidFill>
              </a:rPr>
              <a:t>I think it was very successful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6659839" cy="25449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12</a:t>
            </a:r>
            <a:r>
              <a:rPr kumimoji="1" lang="en-US" altLang="ja-JP" dirty="0" smtClean="0"/>
              <a:t> teams joined to MedNLP-1 </a:t>
            </a:r>
          </a:p>
          <a:p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07" y="2200285"/>
            <a:ext cx="6775447" cy="441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612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14616" y="2637735"/>
            <a:ext cx="2951121" cy="804982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accent6">
                    <a:lumMod val="75000"/>
                  </a:schemeClr>
                </a:solidFill>
              </a:rPr>
              <a:t>De-identification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フローチャート: 複数書類 5"/>
          <p:cNvSpPr/>
          <p:nvPr/>
        </p:nvSpPr>
        <p:spPr>
          <a:xfrm>
            <a:off x="429248" y="1403433"/>
            <a:ext cx="2951121" cy="912313"/>
          </a:xfrm>
          <a:prstGeom prst="flowChartMultidocumen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</a:rPr>
              <a:t>Texts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4035" y="3854156"/>
            <a:ext cx="2951121" cy="6976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NER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>
            <a:stCxn id="6" idx="2"/>
            <a:endCxn id="5" idx="0"/>
          </p:cNvCxnSpPr>
          <p:nvPr/>
        </p:nvCxnSpPr>
        <p:spPr>
          <a:xfrm flipH="1">
            <a:off x="1690177" y="2281196"/>
            <a:ext cx="9419" cy="3565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5" idx="2"/>
            <a:endCxn id="7" idx="0"/>
          </p:cNvCxnSpPr>
          <p:nvPr/>
        </p:nvCxnSpPr>
        <p:spPr>
          <a:xfrm>
            <a:off x="1690177" y="3442717"/>
            <a:ext cx="9419" cy="4114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51233" y="4900956"/>
            <a:ext cx="2951121" cy="6976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Normalization</a:t>
            </a:r>
            <a:endParaRPr kumimoji="1" lang="ja-JP" altLang="en-US" sz="3200" dirty="0">
              <a:solidFill>
                <a:srgbClr val="3366FF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672659" y="4551807"/>
            <a:ext cx="9419" cy="4114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60454" y="5985375"/>
            <a:ext cx="2951121" cy="6976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</a:rPr>
              <a:t>Mining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681880" y="5636226"/>
            <a:ext cx="9419" cy="4114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324981" y="1936582"/>
            <a:ext cx="569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京大病院にて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アクトス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むくみ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324981" y="3135631"/>
            <a:ext cx="569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E46C0A"/>
                </a:solidFill>
                <a:latin typeface="ヒラギノ角ゴ Pro W3"/>
                <a:ea typeface="ヒラギノ角ゴ Pro W3"/>
                <a:cs typeface="ヒラギノ角ゴ Pro W3"/>
              </a:rPr>
              <a:t>■■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病院にて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アクトス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むくみ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17085" y="4289801"/>
            <a:ext cx="569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■■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病院にて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アクトス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むくみ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324981" y="5361362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■■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病院にて</a:t>
            </a:r>
            <a:r>
              <a:rPr lang="ja-JP" altLang="en-US" b="1" dirty="0" smtClean="0">
                <a:solidFill>
                  <a:srgbClr val="3366FF"/>
                </a:solidFill>
                <a:latin typeface="ヒラギノ角ゴ Pro W3"/>
                <a:ea typeface="ヒラギノ角ゴ Pro W3"/>
                <a:cs typeface="ヒラギノ角ゴ Pro W3"/>
              </a:rPr>
              <a:t>ビオグリタゾン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3366FF"/>
                </a:solidFill>
                <a:latin typeface="ヒラギノ角ゴ Pro W3"/>
                <a:ea typeface="ヒラギノ角ゴ Pro W3"/>
                <a:cs typeface="ヒラギノ角ゴ Pro W3"/>
              </a:rPr>
              <a:t>浮腫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48" y="2452465"/>
            <a:ext cx="9101851" cy="23880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260454" y="15918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Strategy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6062899" y="4837276"/>
            <a:ext cx="256268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MedNLP</a:t>
            </a:r>
            <a:r>
              <a:rPr lang="en-US" altLang="ja-JP" sz="32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-1</a:t>
            </a:r>
            <a:endParaRPr lang="ja-JP" altLang="en-US" sz="32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5290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14616" y="2637735"/>
            <a:ext cx="2951121" cy="804982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accent6">
                    <a:lumMod val="75000"/>
                  </a:schemeClr>
                </a:solidFill>
              </a:rPr>
              <a:t>De-identification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フローチャート: 複数書類 5"/>
          <p:cNvSpPr/>
          <p:nvPr/>
        </p:nvSpPr>
        <p:spPr>
          <a:xfrm>
            <a:off x="429248" y="1403433"/>
            <a:ext cx="2951121" cy="912313"/>
          </a:xfrm>
          <a:prstGeom prst="flowChartMultidocumen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</a:rPr>
              <a:t>Texts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4035" y="3854156"/>
            <a:ext cx="2951121" cy="6976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NER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>
            <a:stCxn id="6" idx="2"/>
            <a:endCxn id="5" idx="0"/>
          </p:cNvCxnSpPr>
          <p:nvPr/>
        </p:nvCxnSpPr>
        <p:spPr>
          <a:xfrm flipH="1">
            <a:off x="1690177" y="2281196"/>
            <a:ext cx="9419" cy="3565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5" idx="2"/>
            <a:endCxn id="7" idx="0"/>
          </p:cNvCxnSpPr>
          <p:nvPr/>
        </p:nvCxnSpPr>
        <p:spPr>
          <a:xfrm>
            <a:off x="1690177" y="3442717"/>
            <a:ext cx="9419" cy="4114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51233" y="4900956"/>
            <a:ext cx="2951121" cy="6976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Normalization</a:t>
            </a:r>
            <a:endParaRPr kumimoji="1" lang="ja-JP" altLang="en-US" sz="3200" dirty="0">
              <a:solidFill>
                <a:srgbClr val="3366FF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672659" y="4551807"/>
            <a:ext cx="9419" cy="4114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260454" y="5985375"/>
            <a:ext cx="2951121" cy="6976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</a:rPr>
              <a:t>Mining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681880" y="5636226"/>
            <a:ext cx="9419" cy="411439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307095" y="1936582"/>
            <a:ext cx="569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京大病院にて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アクトス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むくみ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307095" y="3135631"/>
            <a:ext cx="569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E46C0A"/>
                </a:solidFill>
                <a:latin typeface="ヒラギノ角ゴ Pro W3"/>
                <a:ea typeface="ヒラギノ角ゴ Pro W3"/>
                <a:cs typeface="ヒラギノ角ゴ Pro W3"/>
              </a:rPr>
              <a:t>■■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病院にて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アクトス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むくみ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99199" y="4289801"/>
            <a:ext cx="569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■■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病院にて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アクトス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むくみ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307095" y="5361362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■■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病院にて</a:t>
            </a:r>
            <a:r>
              <a:rPr lang="ja-JP" altLang="en-US" b="1" dirty="0" smtClean="0">
                <a:solidFill>
                  <a:srgbClr val="3366FF"/>
                </a:solidFill>
                <a:latin typeface="ヒラギノ角ゴ Pro W3"/>
                <a:ea typeface="ヒラギノ角ゴ Pro W3"/>
                <a:cs typeface="ヒラギノ角ゴ Pro W3"/>
              </a:rPr>
              <a:t>ビオグリタゾン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投与も</a:t>
            </a:r>
            <a:r>
              <a:rPr lang="ja-JP" altLang="en-US" sz="2400" b="1" dirty="0" smtClean="0">
                <a:solidFill>
                  <a:srgbClr val="3366FF"/>
                </a:solidFill>
                <a:latin typeface="ヒラギノ角ゴ Pro W3"/>
                <a:ea typeface="ヒラギノ角ゴ Pro W3"/>
                <a:cs typeface="ヒラギノ角ゴ Pro W3"/>
              </a:rPr>
              <a:t>浮腫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 W3"/>
                <a:ea typeface="ヒラギノ角ゴ Pro W3"/>
                <a:cs typeface="ヒラギノ角ゴ Pro W3"/>
              </a:rPr>
              <a:t>出現 </a:t>
            </a:r>
            <a:endParaRPr lang="ja-JP" altLang="en-US" sz="2400" dirty="0">
              <a:solidFill>
                <a:srgbClr val="00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48" y="3615185"/>
            <a:ext cx="9158637" cy="23880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260454" y="15918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Strategy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6045013" y="5999996"/>
            <a:ext cx="256268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MedNLP</a:t>
            </a:r>
            <a:r>
              <a:rPr lang="en-US" altLang="ja-JP" sz="3200" b="1" dirty="0" smtClean="0">
                <a:solidFill>
                  <a:srgbClr val="FF0000"/>
                </a:solidFill>
                <a:latin typeface="ヒラギノ角ゴ Pro W3"/>
                <a:ea typeface="ヒラギノ角ゴ Pro W3"/>
                <a:cs typeface="ヒラギノ角ゴ Pro W3"/>
              </a:rPr>
              <a:t>-2</a:t>
            </a:r>
            <a:endParaRPr lang="ja-JP" altLang="en-US" sz="3200" b="1" dirty="0">
              <a:solidFill>
                <a:srgbClr val="FF0000"/>
              </a:solidFill>
              <a:latin typeface="ヒラギノ角ゴ Pro W3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7004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01745"/>
            <a:ext cx="10229320" cy="7057113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Corpus Example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17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26627" name="正方形/長方形 12"/>
          <p:cNvSpPr>
            <a:spLocks noChangeArrowheads="1"/>
          </p:cNvSpPr>
          <p:nvPr/>
        </p:nvSpPr>
        <p:spPr bwMode="auto">
          <a:xfrm>
            <a:off x="364389" y="928688"/>
            <a:ext cx="7000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マルケ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サー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ニ症候群</a:t>
            </a:r>
            <a:endParaRPr lang="en-US" altLang="ja-JP" sz="5400" b="1" dirty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マルケ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サ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ニ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ー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症候群</a:t>
            </a:r>
            <a:endParaRPr lang="en-US" altLang="ja-JP" sz="5400" b="1" dirty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マルケ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サ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ニ症候群</a:t>
            </a:r>
            <a:endParaRPr lang="en-US" altLang="ja-JP" sz="5400" b="1" dirty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マルケ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ザー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ニ症候群</a:t>
            </a:r>
            <a:endParaRPr lang="en-US" altLang="ja-JP" sz="5400" b="1" dirty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マルケ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ザ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ニ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ー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症候群</a:t>
            </a:r>
            <a:endParaRPr lang="en-US" altLang="ja-JP" sz="5400" b="1" dirty="0">
              <a:solidFill>
                <a:schemeClr val="bg1"/>
              </a:solidFill>
              <a:latin typeface="Calibri" charset="0"/>
            </a:endParaRPr>
          </a:p>
          <a:p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マルケ</a:t>
            </a:r>
            <a:r>
              <a:rPr lang="ja-JP" altLang="en-US" sz="5400" b="1" dirty="0">
                <a:solidFill>
                  <a:srgbClr val="FF0000"/>
                </a:solidFill>
                <a:latin typeface="Calibri" charset="0"/>
              </a:rPr>
              <a:t>ザ</a:t>
            </a:r>
            <a:r>
              <a:rPr lang="ja-JP" altLang="en-US" sz="5400" b="1" dirty="0">
                <a:solidFill>
                  <a:schemeClr val="bg1"/>
                </a:solidFill>
                <a:latin typeface="Calibri" charset="0"/>
              </a:rPr>
              <a:t>ニ症候群</a:t>
            </a:r>
            <a:endParaRPr lang="en-US" altLang="ja-JP" sz="5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6435133" y="928688"/>
            <a:ext cx="524933" cy="5078412"/>
          </a:xfrm>
          <a:prstGeom prst="rightBrac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28857" y="3399355"/>
            <a:ext cx="17378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ICD 10 = </a:t>
            </a:r>
          </a:p>
          <a:p>
            <a:r>
              <a:rPr lang="en-US" altLang="ja-JP" sz="3600" dirty="0" smtClean="0">
                <a:solidFill>
                  <a:schemeClr val="bg1"/>
                </a:solidFill>
              </a:rPr>
              <a:t>Q871</a:t>
            </a:r>
            <a:endParaRPr lang="ja-JP" alt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31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237</Words>
  <Application>Microsoft Macintosh PowerPoint</Application>
  <PresentationFormat>画面に合わせる (4:3)</PresentationFormat>
  <Paragraphs>66</Paragraphs>
  <Slides>13</Slides>
  <Notes>6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ホワイト</vt:lpstr>
      <vt:lpstr>NTCIR MedNLP-2:  医療分野の言語処理</vt:lpstr>
      <vt:lpstr>PowerPoint プレゼンテーション</vt:lpstr>
      <vt:lpstr>PowerPoint プレゼンテーション</vt:lpstr>
      <vt:lpstr>PowerPoint プレゼンテーション</vt:lpstr>
      <vt:lpstr>What was MedNLP-1? I think it was very successful </vt:lpstr>
      <vt:lpstr>Strategy</vt:lpstr>
      <vt:lpstr>Strategy</vt:lpstr>
      <vt:lpstr>Corpus Example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ARAMAKI Eiji</dc:creator>
  <cp:lastModifiedBy>ARAMAKI Eiji</cp:lastModifiedBy>
  <cp:revision>14</cp:revision>
  <dcterms:created xsi:type="dcterms:W3CDTF">2013-09-25T08:17:17Z</dcterms:created>
  <dcterms:modified xsi:type="dcterms:W3CDTF">2013-10-25T07:12:45Z</dcterms:modified>
</cp:coreProperties>
</file>