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6" r:id="rId2"/>
    <p:sldId id="301" r:id="rId3"/>
    <p:sldId id="304" r:id="rId4"/>
    <p:sldId id="306" r:id="rId5"/>
    <p:sldId id="314" r:id="rId6"/>
    <p:sldId id="315" r:id="rId7"/>
    <p:sldId id="320" r:id="rId8"/>
    <p:sldId id="308" r:id="rId9"/>
    <p:sldId id="307" r:id="rId10"/>
    <p:sldId id="312" r:id="rId11"/>
    <p:sldId id="310" r:id="rId12"/>
    <p:sldId id="279" r:id="rId13"/>
    <p:sldId id="316" r:id="rId14"/>
    <p:sldId id="318" r:id="rId15"/>
    <p:sldId id="319" r:id="rId16"/>
    <p:sldId id="321" r:id="rId17"/>
    <p:sldId id="276"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303227-F317-3E40-A249-B086E00B5EB7}" type="datetimeFigureOut">
              <a:rPr kumimoji="1" lang="ja-JP" altLang="en-US" smtClean="0"/>
              <a:t>11/23/13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18E6A-F008-0F48-B47F-5E21D249389B}" type="slidenum">
              <a:rPr kumimoji="1" lang="ja-JP" altLang="en-US" smtClean="0"/>
              <a:t>‹#›</a:t>
            </a:fld>
            <a:endParaRPr kumimoji="1" lang="ja-JP" altLang="en-US"/>
          </a:p>
        </p:txBody>
      </p:sp>
    </p:spTree>
    <p:extLst>
      <p:ext uri="{BB962C8B-B14F-4D97-AF65-F5344CB8AC3E}">
        <p14:creationId xmlns:p14="http://schemas.microsoft.com/office/powerpoint/2010/main" val="268887691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3C1227-5584-764E-8ED2-E34F31EE21B2}" type="slidenum">
              <a:rPr kumimoji="1" lang="ja-JP" altLang="en-US" smtClean="0"/>
              <a:t>1</a:t>
            </a:fld>
            <a:endParaRPr kumimoji="1" lang="ja-JP" altLang="en-US"/>
          </a:p>
        </p:txBody>
      </p:sp>
    </p:spTree>
    <p:extLst>
      <p:ext uri="{BB962C8B-B14F-4D97-AF65-F5344CB8AC3E}">
        <p14:creationId xmlns:p14="http://schemas.microsoft.com/office/powerpoint/2010/main" val="354385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719219-DD8B-C844-A144-6D09B4DE69D7}" type="slidenum">
              <a:rPr kumimoji="1" lang="ja-JP" altLang="en-US" smtClean="0"/>
              <a:t>2</a:t>
            </a:fld>
            <a:endParaRPr kumimoji="1" lang="ja-JP" altLang="en-US"/>
          </a:p>
        </p:txBody>
      </p:sp>
    </p:spTree>
    <p:extLst>
      <p:ext uri="{BB962C8B-B14F-4D97-AF65-F5344CB8AC3E}">
        <p14:creationId xmlns:p14="http://schemas.microsoft.com/office/powerpoint/2010/main" val="161457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918E6A-F008-0F48-B47F-5E21D249389B}" type="slidenum">
              <a:rPr kumimoji="1" lang="ja-JP" altLang="en-US" smtClean="0"/>
              <a:t>4</a:t>
            </a:fld>
            <a:endParaRPr kumimoji="1" lang="ja-JP" altLang="en-US"/>
          </a:p>
        </p:txBody>
      </p:sp>
    </p:spTree>
    <p:extLst>
      <p:ext uri="{BB962C8B-B14F-4D97-AF65-F5344CB8AC3E}">
        <p14:creationId xmlns:p14="http://schemas.microsoft.com/office/powerpoint/2010/main" val="2444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3C1227-5584-764E-8ED2-E34F31EE21B2}" type="slidenum">
              <a:rPr kumimoji="1" lang="ja-JP" altLang="en-US" smtClean="0"/>
              <a:t>11</a:t>
            </a:fld>
            <a:endParaRPr kumimoji="1" lang="ja-JP" altLang="en-US"/>
          </a:p>
        </p:txBody>
      </p:sp>
    </p:spTree>
    <p:extLst>
      <p:ext uri="{BB962C8B-B14F-4D97-AF65-F5344CB8AC3E}">
        <p14:creationId xmlns:p14="http://schemas.microsoft.com/office/powerpoint/2010/main" val="354385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719219-DD8B-C844-A144-6D09B4DE69D7}" type="slidenum">
              <a:rPr kumimoji="1" lang="ja-JP" altLang="en-US" smtClean="0"/>
              <a:t>17</a:t>
            </a:fld>
            <a:endParaRPr kumimoji="1" lang="ja-JP" altLang="en-US"/>
          </a:p>
        </p:txBody>
      </p:sp>
    </p:spTree>
    <p:extLst>
      <p:ext uri="{BB962C8B-B14F-4D97-AF65-F5344CB8AC3E}">
        <p14:creationId xmlns:p14="http://schemas.microsoft.com/office/powerpoint/2010/main" val="233780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349104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235444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54783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227945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224212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28123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80339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138965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312700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122112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7F62F4-0C08-B34F-9F20-DF729E39AD6E}" type="datetimeFigureOut">
              <a:rPr kumimoji="1" lang="ja-JP" altLang="en-US" smtClean="0"/>
              <a:t>11/23/13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15802016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F62F4-0C08-B34F-9F20-DF729E39AD6E}" type="datetimeFigureOut">
              <a:rPr kumimoji="1" lang="ja-JP" altLang="en-US" smtClean="0"/>
              <a:t>11/23/13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51807-BE01-EE45-B714-340DE3D74203}" type="slidenum">
              <a:rPr kumimoji="1" lang="ja-JP" altLang="en-US" smtClean="0"/>
              <a:t>‹#›</a:t>
            </a:fld>
            <a:endParaRPr kumimoji="1" lang="ja-JP" altLang="en-US"/>
          </a:p>
        </p:txBody>
      </p:sp>
    </p:spTree>
    <p:extLst>
      <p:ext uri="{BB962C8B-B14F-4D97-AF65-F5344CB8AC3E}">
        <p14:creationId xmlns:p14="http://schemas.microsoft.com/office/powerpoint/2010/main" val="3738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b="0" i="0" kern="1200">
          <a:solidFill>
            <a:schemeClr val="tx1"/>
          </a:solidFill>
          <a:latin typeface="ヒラギノ角ゴ Pro W3"/>
          <a:ea typeface="ヒラギノ角ゴ Pro W3"/>
          <a:cs typeface="ヒラギノ角ゴ Pro W3"/>
        </a:defRPr>
      </a:lvl1pPr>
    </p:titleStyle>
    <p:bodyStyle>
      <a:lvl1pPr marL="342900" indent="-342900" algn="l" defTabSz="457200" rtl="0" eaLnBrk="1" latinLnBrk="0" hangingPunct="1">
        <a:spcBef>
          <a:spcPct val="20000"/>
        </a:spcBef>
        <a:buFont typeface="Arial"/>
        <a:buChar char="•"/>
        <a:defRPr kumimoji="1" sz="3200" b="0" i="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b="0" i="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b="0" i="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 y="0"/>
            <a:ext cx="9163965" cy="6858000"/>
          </a:xfrm>
          <a:prstGeom prst="rect">
            <a:avLst/>
          </a:prstGeom>
        </p:spPr>
      </p:pic>
      <p:sp>
        <p:nvSpPr>
          <p:cNvPr id="2" name="タイトル 1"/>
          <p:cNvSpPr>
            <a:spLocks noGrp="1"/>
          </p:cNvSpPr>
          <p:nvPr>
            <p:ph type="ctrTitle"/>
          </p:nvPr>
        </p:nvSpPr>
        <p:spPr>
          <a:xfrm>
            <a:off x="685800" y="1255301"/>
            <a:ext cx="7772400" cy="1916878"/>
          </a:xfrm>
        </p:spPr>
        <p:txBody>
          <a:bodyPr>
            <a:normAutofit/>
          </a:bodyPr>
          <a:lstStyle/>
          <a:p>
            <a:r>
              <a:rPr lang="ja-JP" altLang="en-US" dirty="0" smtClean="0">
                <a:solidFill>
                  <a:schemeClr val="bg1"/>
                </a:solidFill>
                <a:latin typeface="Lucida Grande"/>
                <a:ea typeface="Lucida Grande"/>
                <a:cs typeface="Lucida Grande"/>
              </a:rPr>
              <a:t>MedNLPの</a:t>
            </a:r>
            <a:r>
              <a:rPr lang="ja-JP" altLang="en-US" dirty="0" smtClean="0">
                <a:solidFill>
                  <a:schemeClr val="bg1"/>
                </a:solidFill>
                <a:latin typeface="Lucida Grande"/>
                <a:ea typeface="Lucida Grande"/>
                <a:cs typeface="Lucida Grande"/>
              </a:rPr>
              <a:t>今後</a:t>
            </a:r>
            <a:r>
              <a:rPr lang="en-US" altLang="ja-JP" dirty="0">
                <a:solidFill>
                  <a:schemeClr val="bg1"/>
                </a:solidFill>
                <a:latin typeface="Lucida Grande"/>
                <a:ea typeface="Lucida Grande"/>
                <a:cs typeface="Lucida Grande"/>
              </a:rPr>
              <a:t/>
            </a:r>
            <a:br>
              <a:rPr lang="en-US" altLang="ja-JP" dirty="0">
                <a:solidFill>
                  <a:schemeClr val="bg1"/>
                </a:solidFill>
                <a:latin typeface="Lucida Grande"/>
                <a:ea typeface="Lucida Grande"/>
                <a:cs typeface="Lucida Grande"/>
              </a:rPr>
            </a:br>
            <a:r>
              <a:rPr lang="en-US" altLang="ja-JP" sz="3100" dirty="0">
                <a:solidFill>
                  <a:schemeClr val="bg1"/>
                </a:solidFill>
                <a:latin typeface="Lucida Grande"/>
                <a:ea typeface="Lucida Grande"/>
                <a:cs typeface="Lucida Grande"/>
              </a:rPr>
              <a:t>〜</a:t>
            </a:r>
            <a:r>
              <a:rPr lang="en-US" altLang="ja-JP" sz="3100" dirty="0" smtClean="0">
                <a:solidFill>
                  <a:schemeClr val="bg1"/>
                </a:solidFill>
                <a:latin typeface="Lucida Grande"/>
                <a:ea typeface="Lucida Grande"/>
                <a:cs typeface="Lucida Grande"/>
              </a:rPr>
              <a:t>MedNLP-2</a:t>
            </a:r>
            <a:r>
              <a:rPr lang="ja-JP" altLang="en-US" sz="3100" dirty="0" smtClean="0">
                <a:solidFill>
                  <a:schemeClr val="bg1"/>
                </a:solidFill>
                <a:latin typeface="Lucida Grande"/>
                <a:ea typeface="Lucida Grande"/>
                <a:cs typeface="Lucida Grande"/>
              </a:rPr>
              <a:t>の概要</a:t>
            </a:r>
            <a:r>
              <a:rPr lang="en-US" altLang="ja-JP" sz="3100" dirty="0" smtClean="0">
                <a:solidFill>
                  <a:schemeClr val="bg1"/>
                </a:solidFill>
                <a:latin typeface="Lucida Grande"/>
                <a:ea typeface="Lucida Grande"/>
                <a:cs typeface="Lucida Grande"/>
              </a:rPr>
              <a:t>〜</a:t>
            </a:r>
            <a:endParaRPr lang="ja-JP" altLang="en-US" b="1" dirty="0">
              <a:solidFill>
                <a:schemeClr val="bg1"/>
              </a:solidFill>
            </a:endParaRPr>
          </a:p>
        </p:txBody>
      </p:sp>
      <p:sp>
        <p:nvSpPr>
          <p:cNvPr id="3" name="サブタイトル 2"/>
          <p:cNvSpPr>
            <a:spLocks noGrp="1"/>
          </p:cNvSpPr>
          <p:nvPr>
            <p:ph type="subTitle" idx="1"/>
          </p:nvPr>
        </p:nvSpPr>
        <p:spPr>
          <a:xfrm>
            <a:off x="3500263" y="3502859"/>
            <a:ext cx="2657367" cy="2428819"/>
          </a:xfrm>
        </p:spPr>
        <p:txBody>
          <a:bodyPr>
            <a:noAutofit/>
          </a:bodyPr>
          <a:lstStyle/>
          <a:p>
            <a:pPr algn="l"/>
            <a:r>
              <a:rPr lang="en-US" altLang="ja-JP" sz="2800" dirty="0">
                <a:solidFill>
                  <a:srgbClr val="FFFFFF"/>
                </a:solidFill>
              </a:rPr>
              <a:t>○</a:t>
            </a:r>
            <a:r>
              <a:rPr lang="ja-JP" altLang="en-US" sz="2800" b="1" u="sng" dirty="0">
                <a:solidFill>
                  <a:srgbClr val="FFFFFF"/>
                </a:solidFill>
              </a:rPr>
              <a:t>荒牧英</a:t>
            </a:r>
            <a:r>
              <a:rPr lang="ja-JP" altLang="en-US" sz="2800" b="1" u="sng" dirty="0" smtClean="0">
                <a:solidFill>
                  <a:srgbClr val="FFFFFF"/>
                </a:solidFill>
              </a:rPr>
              <a:t>治</a:t>
            </a:r>
            <a:r>
              <a:rPr lang="en-US" altLang="ja-JP" sz="2800" b="1" dirty="0" smtClean="0">
                <a:solidFill>
                  <a:srgbClr val="FFFFFF"/>
                </a:solidFill>
              </a:rPr>
              <a:t> </a:t>
            </a:r>
            <a:endParaRPr lang="en-US" altLang="ja-JP" sz="2800" b="1" dirty="0" smtClean="0">
              <a:solidFill>
                <a:srgbClr val="FFFFFF"/>
              </a:solidFill>
            </a:endParaRPr>
          </a:p>
          <a:p>
            <a:pPr algn="l"/>
            <a:r>
              <a:rPr lang="en-US" altLang="ja-JP" sz="2800" b="1" dirty="0">
                <a:solidFill>
                  <a:srgbClr val="FFFFFF"/>
                </a:solidFill>
              </a:rPr>
              <a:t> </a:t>
            </a:r>
            <a:r>
              <a:rPr lang="en-US" altLang="ja-JP" sz="2800" b="1" dirty="0" smtClean="0">
                <a:solidFill>
                  <a:srgbClr val="FFFFFF"/>
                </a:solidFill>
              </a:rPr>
              <a:t>  </a:t>
            </a:r>
            <a:r>
              <a:rPr lang="ja-JP" altLang="en-US" sz="2800" b="1" dirty="0" smtClean="0">
                <a:solidFill>
                  <a:srgbClr val="FFFFFF"/>
                </a:solidFill>
              </a:rPr>
              <a:t>森田瑞樹</a:t>
            </a:r>
            <a:endParaRPr lang="en-US" altLang="ja-JP" sz="2800" b="1" dirty="0" smtClean="0">
              <a:solidFill>
                <a:srgbClr val="FFFFFF"/>
              </a:solidFill>
            </a:endParaRPr>
          </a:p>
          <a:p>
            <a:pPr algn="l"/>
            <a:r>
              <a:rPr lang="en-US" altLang="ja-JP" sz="2800" b="1" dirty="0">
                <a:solidFill>
                  <a:srgbClr val="FFFFFF"/>
                </a:solidFill>
              </a:rPr>
              <a:t> </a:t>
            </a:r>
            <a:r>
              <a:rPr lang="en-US" altLang="ja-JP" sz="2800" b="1" dirty="0" smtClean="0">
                <a:solidFill>
                  <a:srgbClr val="FFFFFF"/>
                </a:solidFill>
              </a:rPr>
              <a:t>  </a:t>
            </a:r>
            <a:r>
              <a:rPr lang="ja-JP" altLang="en-US" sz="2800" b="1" dirty="0" smtClean="0">
                <a:solidFill>
                  <a:srgbClr val="FFFFFF"/>
                </a:solidFill>
              </a:rPr>
              <a:t>大熊智子</a:t>
            </a:r>
            <a:endParaRPr lang="en-US" altLang="ja-JP" sz="2800" b="1" dirty="0" smtClean="0">
              <a:solidFill>
                <a:srgbClr val="FFFFFF"/>
              </a:solidFill>
            </a:endParaRPr>
          </a:p>
          <a:p>
            <a:pPr algn="l"/>
            <a:r>
              <a:rPr lang="en-US" altLang="ja-JP" sz="2800" b="1" dirty="0" smtClean="0">
                <a:solidFill>
                  <a:srgbClr val="FFFFFF"/>
                </a:solidFill>
              </a:rPr>
              <a:t>   </a:t>
            </a:r>
            <a:r>
              <a:rPr lang="ja-JP" altLang="en-US" sz="2800" b="1" dirty="0" smtClean="0">
                <a:solidFill>
                  <a:srgbClr val="FFFFFF"/>
                </a:solidFill>
              </a:rPr>
              <a:t>狩野</a:t>
            </a:r>
            <a:r>
              <a:rPr lang="ja-JP" altLang="en-US" sz="2800" b="1" dirty="0">
                <a:solidFill>
                  <a:srgbClr val="FFFFFF"/>
                </a:solidFill>
              </a:rPr>
              <a:t>芳伸</a:t>
            </a:r>
            <a:endParaRPr lang="ja-JP" altLang="en-US" sz="2800" dirty="0" smtClean="0">
              <a:solidFill>
                <a:srgbClr val="FFFFFF"/>
              </a:solidFill>
            </a:endParaRP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0" b="95250" l="0" r="78800">
                        <a14:foregroundMark x1="68250" y1="81050" x2="68250" y2="81050"/>
                        <a14:foregroundMark x1="68250" y1="81050" x2="68250" y2="81050"/>
                        <a14:foregroundMark x1="68250" y1="81050" x2="68250" y2="81050"/>
                        <a14:foregroundMark x1="68250" y1="81050" x2="68250" y2="81050"/>
                      </a14:backgroundRemoval>
                    </a14:imgEffect>
                  </a14:imgLayer>
                </a14:imgProps>
              </a:ext>
            </a:extLst>
          </a:blip>
          <a:stretch>
            <a:fillRect/>
          </a:stretch>
        </p:blipFill>
        <p:spPr>
          <a:xfrm>
            <a:off x="7107919" y="5731279"/>
            <a:ext cx="1102115" cy="1008577"/>
          </a:xfrm>
          <a:prstGeom prst="rect">
            <a:avLst/>
          </a:prstGeom>
          <a:ln>
            <a:noFill/>
          </a:ln>
          <a:effectLst/>
        </p:spPr>
      </p:pic>
    </p:spTree>
    <p:extLst>
      <p:ext uri="{BB962C8B-B14F-4D97-AF65-F5344CB8AC3E}">
        <p14:creationId xmlns:p14="http://schemas.microsoft.com/office/powerpoint/2010/main" val="14587390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打ち間違いも対象</a:t>
            </a:r>
            <a:endParaRPr kumimoji="1" lang="ja-JP" altLang="en-US" dirty="0"/>
          </a:p>
        </p:txBody>
      </p:sp>
      <p:sp>
        <p:nvSpPr>
          <p:cNvPr id="3" name="コンテンツ プレースホルダー 2"/>
          <p:cNvSpPr>
            <a:spLocks noGrp="1"/>
          </p:cNvSpPr>
          <p:nvPr>
            <p:ph idx="1"/>
          </p:nvPr>
        </p:nvSpPr>
        <p:spPr/>
        <p:txBody>
          <a:bodyPr/>
          <a:lstStyle/>
          <a:p>
            <a:r>
              <a:rPr lang="ja-JP" altLang="sk-SK" b="1" dirty="0" smtClean="0"/>
              <a:t>＃</a:t>
            </a:r>
            <a:r>
              <a:rPr lang="ja-JP" altLang="sk-SK" b="1" dirty="0"/>
              <a:t>４</a:t>
            </a:r>
            <a:r>
              <a:rPr lang="ja-JP" altLang="sk-SK" b="1" dirty="0" smtClean="0"/>
              <a:t>．</a:t>
            </a:r>
            <a:r>
              <a:rPr lang="sk-SK" altLang="ja-JP" b="1" dirty="0" smtClean="0"/>
              <a:t>&lt;</a:t>
            </a:r>
            <a:r>
              <a:rPr lang="sk-SK" altLang="ja-JP" b="1" dirty="0"/>
              <a:t>c icd="B353"&gt;</a:t>
            </a:r>
            <a:r>
              <a:rPr lang="ja-JP" altLang="sk-SK" b="1" dirty="0">
                <a:solidFill>
                  <a:srgbClr val="FF0000"/>
                </a:solidFill>
              </a:rPr>
              <a:t>足白鮮</a:t>
            </a:r>
            <a:r>
              <a:rPr lang="sk-SK" altLang="ja-JP" b="1" dirty="0"/>
              <a:t>&lt;/c</a:t>
            </a:r>
            <a:r>
              <a:rPr lang="sk-SK" altLang="ja-JP" b="1" dirty="0" smtClean="0"/>
              <a:t>&gt;</a:t>
            </a:r>
          </a:p>
          <a:p>
            <a:r>
              <a:rPr lang="ja-JP" altLang="en-US" b="1" dirty="0" smtClean="0"/>
              <a:t>全身</a:t>
            </a:r>
            <a:r>
              <a:rPr lang="ja-JP" altLang="en-US" b="1" dirty="0"/>
              <a:t>が</a:t>
            </a:r>
            <a:r>
              <a:rPr lang="ja-JP" altLang="en-US" b="1" dirty="0">
                <a:solidFill>
                  <a:srgbClr val="FF0000"/>
                </a:solidFill>
              </a:rPr>
              <a:t>向くんで</a:t>
            </a:r>
            <a:r>
              <a:rPr lang="ja-JP" altLang="en-US" b="1" dirty="0"/>
              <a:t>歩けない</a:t>
            </a:r>
            <a:r>
              <a:rPr lang="en-US" altLang="ja-JP" b="1" dirty="0"/>
              <a:t>&lt;/typo&gt;</a:t>
            </a:r>
            <a:r>
              <a:rPr lang="ja-JP" altLang="en-US" b="1" dirty="0"/>
              <a:t>。</a:t>
            </a:r>
          </a:p>
          <a:p>
            <a:r>
              <a:rPr lang="ja-JP" altLang="en-US" b="1" dirty="0" smtClean="0"/>
              <a:t>指に</a:t>
            </a:r>
            <a:r>
              <a:rPr lang="en-US" altLang="ja-JP" b="1" dirty="0"/>
              <a:t>&lt;c </a:t>
            </a:r>
            <a:r>
              <a:rPr lang="en-US" altLang="ja-JP" b="1" dirty="0" err="1"/>
              <a:t>icd</a:t>
            </a:r>
            <a:r>
              <a:rPr lang="en-US" altLang="ja-JP" b="1" dirty="0" smtClean="0"/>
              <a:t>=“L538”&gt;</a:t>
            </a:r>
            <a:r>
              <a:rPr lang="ja-JP" altLang="en-US" b="1" dirty="0">
                <a:solidFill>
                  <a:srgbClr val="FF0000"/>
                </a:solidFill>
              </a:rPr>
              <a:t>後半</a:t>
            </a:r>
            <a:r>
              <a:rPr lang="en-US" altLang="ja-JP" b="1" dirty="0"/>
              <a:t>&lt;/c&gt;</a:t>
            </a:r>
            <a:r>
              <a:rPr lang="ja-JP" altLang="en-US" b="1" dirty="0"/>
              <a:t>が出現</a:t>
            </a:r>
            <a:r>
              <a:rPr lang="ja-JP" altLang="en-US" b="1" dirty="0" smtClean="0"/>
              <a:t>。</a:t>
            </a:r>
            <a:endParaRPr lang="en-US" altLang="ja-JP" b="1" dirty="0" smtClean="0"/>
          </a:p>
          <a:p>
            <a:r>
              <a:rPr lang="ja-JP" altLang="en-US" b="1" dirty="0"/>
              <a:t>電子顕微鏡結果</a:t>
            </a:r>
            <a:r>
              <a:rPr lang="ja-JP" altLang="en-US" b="1" dirty="0">
                <a:solidFill>
                  <a:srgbClr val="FF0000"/>
                </a:solidFill>
              </a:rPr>
              <a:t>をを</a:t>
            </a:r>
            <a:r>
              <a:rPr lang="ja-JP" altLang="en-US" b="1" dirty="0"/>
              <a:t>待っている</a:t>
            </a:r>
            <a:r>
              <a:rPr lang="ja-JP" altLang="en-US" b="1" dirty="0" smtClean="0"/>
              <a:t>。</a:t>
            </a:r>
            <a:endParaRPr lang="en-US" altLang="ja-JP" b="1" dirty="0" smtClean="0"/>
          </a:p>
          <a:p>
            <a:r>
              <a:rPr lang="ja-JP" altLang="en-US" b="1" dirty="0"/>
              <a:t>ＨｂＡ１ｃ　９．１％と</a:t>
            </a:r>
            <a:r>
              <a:rPr lang="ja-JP" altLang="en-US" b="1" dirty="0">
                <a:solidFill>
                  <a:srgbClr val="FF0000"/>
                </a:solidFill>
              </a:rPr>
              <a:t>コントロー</a:t>
            </a:r>
            <a:r>
              <a:rPr lang="ja-JP" altLang="en-US" b="1" dirty="0"/>
              <a:t>不良の</a:t>
            </a:r>
            <a:r>
              <a:rPr lang="en-US" altLang="ja-JP" b="1" dirty="0"/>
              <a:t>&lt;c </a:t>
            </a:r>
            <a:r>
              <a:rPr lang="en-US" altLang="ja-JP" b="1" dirty="0" err="1"/>
              <a:t>icd</a:t>
            </a:r>
            <a:r>
              <a:rPr lang="en-US" altLang="ja-JP" b="1" dirty="0"/>
              <a:t>="E14_"&gt;</a:t>
            </a:r>
            <a:r>
              <a:rPr lang="ja-JP" altLang="en-US" b="1" dirty="0"/>
              <a:t>糖尿病</a:t>
            </a:r>
            <a:r>
              <a:rPr lang="en-US" altLang="ja-JP" b="1" dirty="0"/>
              <a:t>&lt;/c&gt;</a:t>
            </a:r>
            <a:r>
              <a:rPr lang="ja-JP" altLang="en-US" b="1" dirty="0"/>
              <a:t>のため</a:t>
            </a:r>
            <a:endParaRPr lang="sk-SK" altLang="ja-JP" b="1" dirty="0" smtClean="0"/>
          </a:p>
        </p:txBody>
      </p:sp>
      <p:sp>
        <p:nvSpPr>
          <p:cNvPr id="4" name="正方形/長方形 3"/>
          <p:cNvSpPr/>
          <p:nvPr/>
        </p:nvSpPr>
        <p:spPr>
          <a:xfrm>
            <a:off x="2553184" y="5735187"/>
            <a:ext cx="6133616" cy="954107"/>
          </a:xfrm>
          <a:prstGeom prst="rect">
            <a:avLst/>
          </a:prstGeom>
          <a:solidFill>
            <a:srgbClr val="FF0000"/>
          </a:solidFill>
        </p:spPr>
        <p:txBody>
          <a:bodyPr wrap="square">
            <a:spAutoFit/>
          </a:bodyPr>
          <a:lstStyle/>
          <a:p>
            <a:r>
              <a:rPr lang="ja-JP" altLang="en-US" sz="2800" b="1" dirty="0" smtClean="0">
                <a:solidFill>
                  <a:schemeClr val="bg1"/>
                </a:solidFill>
              </a:rPr>
              <a:t>実際の医療現場においても打ち間違いを含む文章は存在するため</a:t>
            </a:r>
            <a:endParaRPr lang="ja-JP" altLang="en-US" sz="2800" b="1" dirty="0">
              <a:solidFill>
                <a:schemeClr val="bg1"/>
              </a:solidFill>
            </a:endParaRPr>
          </a:p>
        </p:txBody>
      </p:sp>
    </p:spTree>
    <p:extLst>
      <p:ext uri="{BB962C8B-B14F-4D97-AF65-F5344CB8AC3E}">
        <p14:creationId xmlns:p14="http://schemas.microsoft.com/office/powerpoint/2010/main" val="544911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0" y="-1"/>
            <a:ext cx="9152882" cy="6858001"/>
          </a:xfrm>
          <a:prstGeom prst="rect">
            <a:avLst/>
          </a:prstGeom>
        </p:spPr>
      </p:pic>
      <p:sp>
        <p:nvSpPr>
          <p:cNvPr id="2" name="タイトル 1"/>
          <p:cNvSpPr>
            <a:spLocks noGrp="1"/>
          </p:cNvSpPr>
          <p:nvPr>
            <p:ph type="ctrTitle"/>
          </p:nvPr>
        </p:nvSpPr>
        <p:spPr>
          <a:xfrm>
            <a:off x="685800" y="2027848"/>
            <a:ext cx="7772400" cy="2730353"/>
          </a:xfrm>
        </p:spPr>
        <p:txBody>
          <a:bodyPr>
            <a:normAutofit/>
          </a:bodyPr>
          <a:lstStyle/>
          <a:p>
            <a:r>
              <a:rPr lang="ja-JP" altLang="en-US" b="1" dirty="0" smtClean="0">
                <a:solidFill>
                  <a:schemeClr val="bg1"/>
                </a:solidFill>
              </a:rPr>
              <a:t>まとめ</a:t>
            </a:r>
            <a:r>
              <a:rPr lang="en-US" altLang="ja-JP" b="1" dirty="0" smtClean="0">
                <a:solidFill>
                  <a:schemeClr val="bg1"/>
                </a:solidFill>
              </a:rPr>
              <a:t> </a:t>
            </a:r>
            <a:r>
              <a:rPr lang="ja-JP" altLang="en-US" b="1" dirty="0" smtClean="0">
                <a:solidFill>
                  <a:schemeClr val="bg1"/>
                </a:solidFill>
              </a:rPr>
              <a:t>と</a:t>
            </a:r>
            <a:r>
              <a:rPr lang="en-US" altLang="ja-JP" b="1" dirty="0" smtClean="0">
                <a:solidFill>
                  <a:schemeClr val="bg1"/>
                </a:solidFill>
              </a:rPr>
              <a:t> </a:t>
            </a:r>
            <a:r>
              <a:rPr lang="ja-JP" altLang="en-US" b="1" dirty="0" smtClean="0">
                <a:solidFill>
                  <a:schemeClr val="bg1"/>
                </a:solidFill>
              </a:rPr>
              <a:t>お願い</a:t>
            </a:r>
            <a:r>
              <a:rPr lang="en-US" altLang="ja-JP" b="1" dirty="0" smtClean="0">
                <a:solidFill>
                  <a:schemeClr val="bg1"/>
                </a:solidFill>
              </a:rPr>
              <a:t/>
            </a:r>
            <a:br>
              <a:rPr lang="en-US" altLang="ja-JP" b="1" dirty="0" smtClean="0">
                <a:solidFill>
                  <a:schemeClr val="bg1"/>
                </a:solidFill>
              </a:rPr>
            </a:br>
            <a:r>
              <a:rPr lang="en-US" altLang="ja-JP" b="1" dirty="0">
                <a:solidFill>
                  <a:schemeClr val="bg1"/>
                </a:solidFill>
              </a:rPr>
              <a:t/>
            </a:r>
            <a:br>
              <a:rPr lang="en-US" altLang="ja-JP" b="1" dirty="0">
                <a:solidFill>
                  <a:schemeClr val="bg1"/>
                </a:solidFill>
              </a:rPr>
            </a:br>
            <a:r>
              <a:rPr lang="en-US" altLang="ja-JP" b="1" dirty="0" smtClean="0">
                <a:solidFill>
                  <a:schemeClr val="bg1"/>
                </a:solidFill>
              </a:rPr>
              <a:t>〜</a:t>
            </a:r>
            <a:r>
              <a:rPr lang="ja-JP" altLang="en-US" b="1" dirty="0" smtClean="0">
                <a:solidFill>
                  <a:schemeClr val="bg1"/>
                </a:solidFill>
              </a:rPr>
              <a:t>総合討論にかえて</a:t>
            </a:r>
            <a:r>
              <a:rPr lang="en-US" altLang="ja-JP" b="1" dirty="0" smtClean="0">
                <a:solidFill>
                  <a:schemeClr val="bg1"/>
                </a:solidFill>
              </a:rPr>
              <a:t>〜</a:t>
            </a:r>
            <a:endParaRPr lang="ja-JP" altLang="en-US" b="1" dirty="0">
              <a:solidFill>
                <a:schemeClr val="bg1"/>
              </a:solidFill>
            </a:endParaRPr>
          </a:p>
        </p:txBody>
      </p:sp>
      <p:pic>
        <p:nvPicPr>
          <p:cNvPr id="5" name="図 4"/>
          <p:cNvPicPr>
            <a:picLocks noChangeAspect="1"/>
          </p:cNvPicPr>
          <p:nvPr/>
        </p:nvPicPr>
        <p:blipFill>
          <a:blip r:embed="rId4">
            <a:extLst>
              <a:ext uri="{BEBA8EAE-BF5A-486C-A8C5-ECC9F3942E4B}">
                <a14:imgProps xmlns:a14="http://schemas.microsoft.com/office/drawing/2010/main">
                  <a14:imgLayer r:embed="rId5">
                    <a14:imgEffect>
                      <a14:backgroundRemoval t="0" b="95250" l="0" r="78800">
                        <a14:foregroundMark x1="68250" y1="81050" x2="68250" y2="81050"/>
                        <a14:foregroundMark x1="68250" y1="81050" x2="68250" y2="81050"/>
                        <a14:foregroundMark x1="68250" y1="81050" x2="68250" y2="81050"/>
                        <a14:foregroundMark x1="68250" y1="81050" x2="68250" y2="81050"/>
                      </a14:backgroundRemoval>
                    </a14:imgEffect>
                  </a14:imgLayer>
                </a14:imgProps>
              </a:ext>
            </a:extLst>
          </a:blip>
          <a:stretch>
            <a:fillRect/>
          </a:stretch>
        </p:blipFill>
        <p:spPr>
          <a:xfrm>
            <a:off x="7041041" y="5209387"/>
            <a:ext cx="1801509" cy="1648613"/>
          </a:xfrm>
          <a:prstGeom prst="rect">
            <a:avLst/>
          </a:prstGeom>
          <a:ln>
            <a:noFill/>
          </a:ln>
          <a:effectLst/>
        </p:spPr>
      </p:pic>
    </p:spTree>
    <p:extLst>
      <p:ext uri="{BB962C8B-B14F-4D97-AF65-F5344CB8AC3E}">
        <p14:creationId xmlns:p14="http://schemas.microsoft.com/office/powerpoint/2010/main" val="22187473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2603" y="1302076"/>
            <a:ext cx="9726366" cy="5555924"/>
          </a:xfrm>
          <a:prstGeom prst="rect">
            <a:avLst/>
          </a:prstGeom>
        </p:spPr>
      </p:pic>
      <p:sp>
        <p:nvSpPr>
          <p:cNvPr id="5" name="タイトル 1"/>
          <p:cNvSpPr>
            <a:spLocks noGrp="1"/>
          </p:cNvSpPr>
          <p:nvPr>
            <p:ph type="title"/>
          </p:nvPr>
        </p:nvSpPr>
        <p:spPr>
          <a:xfrm>
            <a:off x="457200" y="274638"/>
            <a:ext cx="8229600" cy="1143000"/>
          </a:xfrm>
        </p:spPr>
        <p:txBody>
          <a:bodyPr/>
          <a:lstStyle/>
          <a:p>
            <a:r>
              <a:rPr kumimoji="1" lang="ja-JP" altLang="en-US" dirty="0" smtClean="0"/>
              <a:t>社会活動としての</a:t>
            </a:r>
            <a:r>
              <a:rPr kumimoji="1" lang="en-US" altLang="ja-JP" dirty="0" smtClean="0"/>
              <a:t>NTCIR</a:t>
            </a:r>
            <a:endParaRPr kumimoji="1" lang="ja-JP" altLang="en-US" dirty="0"/>
          </a:p>
        </p:txBody>
      </p:sp>
    </p:spTree>
    <p:extLst>
      <p:ext uri="{BB962C8B-B14F-4D97-AF65-F5344CB8AC3E}">
        <p14:creationId xmlns:p14="http://schemas.microsoft.com/office/powerpoint/2010/main" val="23386324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a:t>
            </a:r>
            <a:r>
              <a:rPr lang="ja-JP" altLang="en-US" dirty="0" smtClean="0"/>
              <a:t>病院／医療者の方へ</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データ（カルテデータ）を提供してほしい</a:t>
            </a:r>
            <a:endParaRPr kumimoji="1" lang="en-US" altLang="ja-JP" dirty="0" smtClean="0"/>
          </a:p>
          <a:p>
            <a:pPr lvl="1"/>
            <a:r>
              <a:rPr kumimoji="1" lang="ja-JP" altLang="en-US" dirty="0" smtClean="0"/>
              <a:t>できればビッグなデータを</a:t>
            </a:r>
            <a:endParaRPr kumimoji="1" lang="en-US" altLang="ja-JP" dirty="0" smtClean="0"/>
          </a:p>
          <a:p>
            <a:r>
              <a:rPr kumimoji="1" lang="ja-JP" altLang="en-US" dirty="0" smtClean="0">
                <a:solidFill>
                  <a:srgbClr val="FF0000"/>
                </a:solidFill>
              </a:rPr>
              <a:t>解くべき問題／課題</a:t>
            </a:r>
            <a:r>
              <a:rPr kumimoji="1" lang="ja-JP" altLang="en-US" dirty="0" smtClean="0">
                <a:solidFill>
                  <a:srgbClr val="FF0000"/>
                </a:solidFill>
              </a:rPr>
              <a:t>も</a:t>
            </a:r>
            <a:r>
              <a:rPr kumimoji="1" lang="ja-JP" altLang="en-US" dirty="0" smtClean="0">
                <a:solidFill>
                  <a:srgbClr val="FF0000"/>
                </a:solidFill>
              </a:rPr>
              <a:t>アドバイス</a:t>
            </a:r>
            <a:r>
              <a:rPr kumimoji="1" lang="ja-JP" altLang="en-US" dirty="0" smtClean="0"/>
              <a:t>いただきたい</a:t>
            </a:r>
            <a:endParaRPr kumimoji="1" lang="en-US" altLang="ja-JP" dirty="0" smtClean="0"/>
          </a:p>
          <a:p>
            <a:pPr lvl="1"/>
            <a:r>
              <a:rPr lang="ja-JP" altLang="en-US" dirty="0"/>
              <a:t>自動コーディングシステム</a:t>
            </a:r>
            <a:endParaRPr lang="en-US" altLang="ja-JP" dirty="0"/>
          </a:p>
          <a:p>
            <a:pPr lvl="1"/>
            <a:r>
              <a:rPr kumimoji="1" lang="ja-JP" altLang="en-US" dirty="0" smtClean="0"/>
              <a:t>薬品名抽出</a:t>
            </a:r>
            <a:endParaRPr kumimoji="1" lang="en-US" altLang="ja-JP" dirty="0" smtClean="0"/>
          </a:p>
          <a:p>
            <a:pPr lvl="1"/>
            <a:endParaRPr kumimoji="1" lang="en-US" altLang="ja-JP" dirty="0" smtClean="0"/>
          </a:p>
          <a:p>
            <a:pPr marL="0" indent="0">
              <a:buNone/>
            </a:pPr>
            <a:r>
              <a:rPr lang="en-US" altLang="ja-JP" dirty="0" smtClean="0"/>
              <a:t>→ </a:t>
            </a:r>
            <a:r>
              <a:rPr lang="ja-JP" altLang="en-US" dirty="0" smtClean="0"/>
              <a:t>世界中の研究チーム</a:t>
            </a:r>
            <a:r>
              <a:rPr lang="ja-JP" altLang="en-US" dirty="0" smtClean="0"/>
              <a:t>が</a:t>
            </a:r>
            <a:r>
              <a:rPr lang="ja-JP" altLang="en-US" dirty="0" smtClean="0"/>
              <a:t>解いて</a:t>
            </a:r>
            <a:r>
              <a:rPr lang="ja-JP" altLang="en-US" dirty="0" smtClean="0"/>
              <a:t>くれ</a:t>
            </a:r>
            <a:r>
              <a:rPr lang="ja-JP" altLang="en-US" dirty="0" smtClean="0"/>
              <a:t>るかも</a:t>
            </a:r>
            <a:endParaRPr kumimoji="1" lang="en-US" altLang="ja-JP" dirty="0" smtClean="0"/>
          </a:p>
          <a:p>
            <a:pPr lvl="1"/>
            <a:endParaRPr kumimoji="1" lang="en-US" altLang="ja-JP" dirty="0" smtClean="0"/>
          </a:p>
          <a:p>
            <a:pPr lvl="1"/>
            <a:endParaRPr kumimoji="1" lang="ja-JP" altLang="en-US" dirty="0"/>
          </a:p>
        </p:txBody>
      </p:sp>
    </p:spTree>
    <p:extLst>
      <p:ext uri="{BB962C8B-B14F-4D97-AF65-F5344CB8AC3E}">
        <p14:creationId xmlns:p14="http://schemas.microsoft.com/office/powerpoint/2010/main" val="849114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（２）研究者の方へ</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ぜひ参加してほしい</a:t>
            </a:r>
            <a:endParaRPr lang="en-US" altLang="ja-JP" dirty="0" smtClean="0"/>
          </a:p>
          <a:p>
            <a:r>
              <a:rPr kumimoji="1" lang="ja-JP" altLang="en-US" dirty="0" smtClean="0"/>
              <a:t>自由タスクもあります</a:t>
            </a:r>
            <a:endParaRPr kumimoji="1" lang="en-US" altLang="ja-JP" dirty="0" smtClean="0"/>
          </a:p>
          <a:p>
            <a:pPr lvl="1"/>
            <a:r>
              <a:rPr lang="ja-JP" altLang="en-US" dirty="0" smtClean="0"/>
              <a:t>自由タスクは自ら課題を設定できます</a:t>
            </a:r>
            <a:endParaRPr lang="en-US" altLang="ja-JP" dirty="0" smtClean="0"/>
          </a:p>
          <a:p>
            <a:pPr lvl="1"/>
            <a:r>
              <a:rPr lang="ja-JP" altLang="en-US" dirty="0" smtClean="0"/>
              <a:t>例）</a:t>
            </a:r>
            <a:r>
              <a:rPr lang="en-US" altLang="ja-JP" dirty="0" smtClean="0"/>
              <a:t>XXX</a:t>
            </a:r>
            <a:r>
              <a:rPr lang="ja-JP" altLang="en-US" dirty="0" smtClean="0"/>
              <a:t>辞書のカバー率をみる</a:t>
            </a:r>
            <a:endParaRPr lang="en-US" altLang="ja-JP" dirty="0" smtClean="0"/>
          </a:p>
          <a:p>
            <a:pPr lvl="1"/>
            <a:endParaRPr kumimoji="1" lang="en-US" altLang="ja-JP" dirty="0" smtClean="0"/>
          </a:p>
          <a:p>
            <a:pPr marL="0" indent="0">
              <a:buNone/>
            </a:pPr>
            <a:r>
              <a:rPr lang="en-US" altLang="ja-JP" dirty="0" smtClean="0"/>
              <a:t>→ </a:t>
            </a:r>
            <a:r>
              <a:rPr lang="ja-JP" altLang="en-US" dirty="0" smtClean="0"/>
              <a:t>（</a:t>
            </a:r>
            <a:r>
              <a:rPr lang="ja-JP" altLang="en-US" dirty="0" smtClean="0"/>
              <a:t>公開</a:t>
            </a:r>
            <a:r>
              <a:rPr lang="ja-JP" altLang="en-US" dirty="0" smtClean="0"/>
              <a:t>された</a:t>
            </a:r>
            <a:r>
              <a:rPr lang="ja-JP" altLang="en-US" dirty="0" smtClean="0"/>
              <a:t>データ</a:t>
            </a:r>
            <a:r>
              <a:rPr lang="ja-JP" altLang="en-US" dirty="0" smtClean="0"/>
              <a:t>を用いるため）</a:t>
            </a:r>
            <a:r>
              <a:rPr lang="ja-JP" altLang="en-US" dirty="0" smtClean="0">
                <a:solidFill>
                  <a:srgbClr val="FF0000"/>
                </a:solidFill>
              </a:rPr>
              <a:t>再現性／信頼性を保持した</a:t>
            </a:r>
            <a:r>
              <a:rPr lang="ja-JP" altLang="en-US" dirty="0" smtClean="0">
                <a:solidFill>
                  <a:srgbClr val="FF0000"/>
                </a:solidFill>
              </a:rPr>
              <a:t>研究</a:t>
            </a:r>
            <a:r>
              <a:rPr lang="ja-JP" altLang="en-US" dirty="0" smtClean="0"/>
              <a:t>／論文執筆が進められます</a:t>
            </a:r>
            <a:endParaRPr lang="en-US" altLang="ja-JP" dirty="0" smtClean="0"/>
          </a:p>
          <a:p>
            <a:pPr marL="0" indent="0">
              <a:buNone/>
            </a:pPr>
            <a:r>
              <a:rPr lang="ja-JP" altLang="en-US" dirty="0" smtClean="0"/>
              <a:t>＊</a:t>
            </a:r>
            <a:r>
              <a:rPr lang="en-US" altLang="ja-JP" dirty="0" smtClean="0"/>
              <a:t> </a:t>
            </a:r>
            <a:r>
              <a:rPr lang="en-US" altLang="ja-JP" sz="2400" dirty="0" err="1" smtClean="0"/>
              <a:t>MedNLP</a:t>
            </a:r>
            <a:r>
              <a:rPr lang="ja-JP" altLang="en-US" sz="2400" dirty="0" smtClean="0"/>
              <a:t>は世界</a:t>
            </a:r>
            <a:r>
              <a:rPr lang="en-US" altLang="ja-JP" sz="2400" dirty="0" smtClean="0"/>
              <a:t>3</a:t>
            </a:r>
            <a:r>
              <a:rPr lang="ja-JP" altLang="en-US" sz="2400" dirty="0" smtClean="0"/>
              <a:t>大評価型ワークショップの</a:t>
            </a:r>
            <a:r>
              <a:rPr lang="en-US" altLang="ja-JP" sz="2400" dirty="0" smtClean="0"/>
              <a:t>1</a:t>
            </a:r>
            <a:r>
              <a:rPr lang="ja-JP" altLang="en-US" sz="2400" dirty="0" smtClean="0"/>
              <a:t>つ</a:t>
            </a:r>
            <a:r>
              <a:rPr lang="en-US" altLang="ja-JP" sz="2400" dirty="0" smtClean="0"/>
              <a:t>NTCIR</a:t>
            </a:r>
            <a:r>
              <a:rPr lang="ja-JP" altLang="en-US" sz="2400" dirty="0" smtClean="0"/>
              <a:t>のコア・タスクです</a:t>
            </a:r>
            <a:endParaRPr lang="en-US" altLang="ja-JP" sz="2400" dirty="0" smtClean="0"/>
          </a:p>
          <a:p>
            <a:pPr marL="0" indent="0">
              <a:buNone/>
            </a:pPr>
            <a:endParaRPr lang="en-US" altLang="ja-JP" dirty="0" smtClean="0"/>
          </a:p>
          <a:p>
            <a:pPr marL="0" indent="0">
              <a:buNone/>
            </a:pPr>
            <a:endParaRPr kumimoji="1" lang="en-US" altLang="ja-JP" dirty="0" smtClean="0"/>
          </a:p>
          <a:p>
            <a:pPr lvl="1"/>
            <a:endParaRPr kumimoji="1" lang="en-US" altLang="ja-JP" dirty="0" smtClean="0"/>
          </a:p>
          <a:p>
            <a:pPr lvl="1"/>
            <a:endParaRPr kumimoji="1" lang="ja-JP" altLang="en-US" dirty="0"/>
          </a:p>
        </p:txBody>
      </p:sp>
    </p:spTree>
    <p:extLst>
      <p:ext uri="{BB962C8B-B14F-4D97-AF65-F5344CB8AC3E}">
        <p14:creationId xmlns:p14="http://schemas.microsoft.com/office/powerpoint/2010/main" val="4274671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70342" y="2660910"/>
            <a:ext cx="7192030" cy="4108253"/>
          </a:xfrm>
          <a:prstGeom prst="rect">
            <a:avLst/>
          </a:prstGeom>
        </p:spPr>
      </p:pic>
      <p:sp>
        <p:nvSpPr>
          <p:cNvPr id="2" name="タイトル 1"/>
          <p:cNvSpPr>
            <a:spLocks noGrp="1"/>
          </p:cNvSpPr>
          <p:nvPr>
            <p:ph type="title"/>
          </p:nvPr>
        </p:nvSpPr>
        <p:spPr/>
        <p:txBody>
          <a:bodyPr/>
          <a:lstStyle/>
          <a:p>
            <a:r>
              <a:rPr kumimoji="1" lang="ja-JP" altLang="en-US" dirty="0" smtClean="0"/>
              <a:t>（３）</a:t>
            </a:r>
            <a:r>
              <a:rPr lang="ja-JP" altLang="en-US" dirty="0" smtClean="0"/>
              <a:t>企業の方へ</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参加していただきたい</a:t>
            </a:r>
            <a:endParaRPr lang="en-US" altLang="ja-JP" dirty="0" smtClean="0"/>
          </a:p>
          <a:p>
            <a:r>
              <a:rPr lang="ja-JP" altLang="en-US" dirty="0" smtClean="0"/>
              <a:t>（できれば，</a:t>
            </a:r>
            <a:r>
              <a:rPr lang="ja-JP" altLang="en-US" dirty="0" smtClean="0"/>
              <a:t>協賛して</a:t>
            </a:r>
            <a:r>
              <a:rPr lang="ja-JP" altLang="en-US" dirty="0" smtClean="0"/>
              <a:t>いただきたい）</a:t>
            </a:r>
            <a:endParaRPr lang="en-US" altLang="ja-JP" dirty="0" smtClean="0"/>
          </a:p>
          <a:p>
            <a:pPr marL="0" indent="0">
              <a:buNone/>
            </a:pPr>
            <a:endParaRPr kumimoji="1" lang="en-US" altLang="ja-JP" dirty="0" smtClean="0"/>
          </a:p>
          <a:p>
            <a:pPr lvl="1"/>
            <a:endParaRPr kumimoji="1" lang="en-US" altLang="ja-JP" dirty="0" smtClean="0"/>
          </a:p>
          <a:p>
            <a:pPr lvl="1"/>
            <a:endParaRPr kumimoji="1" lang="ja-JP" altLang="en-US" dirty="0"/>
          </a:p>
        </p:txBody>
      </p:sp>
    </p:spTree>
    <p:extLst>
      <p:ext uri="{BB962C8B-B14F-4D97-AF65-F5344CB8AC3E}">
        <p14:creationId xmlns:p14="http://schemas.microsoft.com/office/powerpoint/2010/main" val="230894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〆</a:t>
            </a:r>
            <a:r>
              <a:rPr kumimoji="1" lang="ja-JP" altLang="en-US" dirty="0" smtClean="0"/>
              <a:t>切</a:t>
            </a:r>
            <a:r>
              <a:rPr kumimoji="1" lang="en-US" altLang="ja-JP" dirty="0" smtClean="0"/>
              <a:t> </a:t>
            </a:r>
            <a:r>
              <a:rPr kumimoji="1" lang="en-US" altLang="ja-JP" dirty="0" smtClean="0"/>
              <a:t>12/20</a:t>
            </a:r>
            <a:endParaRPr kumimoji="1" lang="ja-JP" altLang="en-US" dirty="0"/>
          </a:p>
        </p:txBody>
      </p:sp>
      <p:pic>
        <p:nvPicPr>
          <p:cNvPr id="6" name="図 5"/>
          <p:cNvPicPr>
            <a:picLocks noChangeAspect="1"/>
          </p:cNvPicPr>
          <p:nvPr/>
        </p:nvPicPr>
        <p:blipFill>
          <a:blip r:embed="rId2"/>
          <a:stretch>
            <a:fillRect/>
          </a:stretch>
        </p:blipFill>
        <p:spPr>
          <a:xfrm>
            <a:off x="279428" y="1254274"/>
            <a:ext cx="8459560" cy="1703527"/>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3"/>
          <a:stretch>
            <a:fillRect/>
          </a:stretch>
        </p:blipFill>
        <p:spPr>
          <a:xfrm>
            <a:off x="-176852" y="2957801"/>
            <a:ext cx="9320851" cy="6058699"/>
          </a:xfrm>
          <a:prstGeom prst="rect">
            <a:avLst/>
          </a:prstGeom>
        </p:spPr>
      </p:pic>
    </p:spTree>
    <p:extLst>
      <p:ext uri="{BB962C8B-B14F-4D97-AF65-F5344CB8AC3E}">
        <p14:creationId xmlns:p14="http://schemas.microsoft.com/office/powerpoint/2010/main" val="21650718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3810" y="0"/>
            <a:ext cx="9258301" cy="6858000"/>
          </a:xfrm>
          <a:prstGeom prst="rect">
            <a:avLst/>
          </a:prstGeom>
        </p:spPr>
      </p:pic>
      <p:sp>
        <p:nvSpPr>
          <p:cNvPr id="2" name="正方形/長方形 1"/>
          <p:cNvSpPr/>
          <p:nvPr/>
        </p:nvSpPr>
        <p:spPr>
          <a:xfrm>
            <a:off x="784893" y="374521"/>
            <a:ext cx="7791844" cy="5932342"/>
          </a:xfrm>
          <a:prstGeom prst="rect">
            <a:avLst/>
          </a:prstGeom>
          <a:solidFill>
            <a:schemeClr val="bg1">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タイトル 1"/>
          <p:cNvSpPr>
            <a:spLocks noGrp="1"/>
          </p:cNvSpPr>
          <p:nvPr>
            <p:ph type="title"/>
          </p:nvPr>
        </p:nvSpPr>
        <p:spPr>
          <a:xfrm>
            <a:off x="457200" y="274638"/>
            <a:ext cx="8229600" cy="1143000"/>
          </a:xfrm>
        </p:spPr>
        <p:txBody>
          <a:bodyPr/>
          <a:lstStyle/>
          <a:p>
            <a:r>
              <a:rPr kumimoji="1" lang="en-US" altLang="ja-JP" dirty="0" smtClean="0">
                <a:solidFill>
                  <a:schemeClr val="bg1"/>
                </a:solidFill>
              </a:rPr>
              <a:t>Acknowledgement</a:t>
            </a:r>
            <a:endParaRPr kumimoji="1" lang="ja-JP" altLang="en-US" dirty="0">
              <a:solidFill>
                <a:schemeClr val="bg1"/>
              </a:solidFill>
            </a:endParaRPr>
          </a:p>
        </p:txBody>
      </p:sp>
      <p:sp>
        <p:nvSpPr>
          <p:cNvPr id="7" name="コンテンツ プレースホルダー 2"/>
          <p:cNvSpPr>
            <a:spLocks noGrp="1"/>
          </p:cNvSpPr>
          <p:nvPr>
            <p:ph idx="1"/>
          </p:nvPr>
        </p:nvSpPr>
        <p:spPr>
          <a:xfrm>
            <a:off x="457200" y="1600200"/>
            <a:ext cx="3955226" cy="4525963"/>
          </a:xfrm>
        </p:spPr>
        <p:txBody>
          <a:bodyPr/>
          <a:lstStyle/>
          <a:p>
            <a:r>
              <a:rPr kumimoji="1" lang="en-US" altLang="ja-JP" dirty="0" smtClean="0">
                <a:solidFill>
                  <a:schemeClr val="bg1"/>
                </a:solidFill>
              </a:rPr>
              <a:t>Doctors</a:t>
            </a:r>
          </a:p>
          <a:p>
            <a:pPr marL="0" indent="0">
              <a:buNone/>
            </a:pPr>
            <a:endParaRPr kumimoji="1" lang="en-US" altLang="ja-JP" dirty="0" smtClean="0">
              <a:solidFill>
                <a:schemeClr val="bg1"/>
              </a:solidFill>
            </a:endParaRPr>
          </a:p>
          <a:p>
            <a:r>
              <a:rPr kumimoji="1" lang="en-US" altLang="ja-JP" dirty="0" smtClean="0">
                <a:solidFill>
                  <a:schemeClr val="bg1"/>
                </a:solidFill>
              </a:rPr>
              <a:t>Annotators</a:t>
            </a:r>
          </a:p>
          <a:p>
            <a:pPr lvl="1"/>
            <a:r>
              <a:rPr lang="ja-JP" altLang="en-US" dirty="0" smtClean="0">
                <a:solidFill>
                  <a:schemeClr val="bg1"/>
                </a:solidFill>
              </a:rPr>
              <a:t>四方朱子</a:t>
            </a:r>
            <a:endParaRPr lang="en-US" altLang="ja-JP" dirty="0" smtClean="0">
              <a:solidFill>
                <a:schemeClr val="bg1"/>
              </a:solidFill>
            </a:endParaRPr>
          </a:p>
          <a:p>
            <a:pPr lvl="1"/>
            <a:r>
              <a:rPr kumimoji="1" lang="ja-JP" altLang="en-US" dirty="0" smtClean="0">
                <a:solidFill>
                  <a:schemeClr val="bg1"/>
                </a:solidFill>
              </a:rPr>
              <a:t>島本裕美子</a:t>
            </a:r>
            <a:endParaRPr kumimoji="1" lang="en-US" altLang="ja-JP" dirty="0" smtClean="0">
              <a:solidFill>
                <a:schemeClr val="bg1"/>
              </a:solidFill>
            </a:endParaRPr>
          </a:p>
          <a:p>
            <a:r>
              <a:rPr lang="en-US" altLang="ja-JP" dirty="0">
                <a:solidFill>
                  <a:schemeClr val="bg1"/>
                </a:solidFill>
              </a:rPr>
              <a:t>NII</a:t>
            </a:r>
          </a:p>
          <a:p>
            <a:r>
              <a:rPr lang="en-US" altLang="ja-JP" dirty="0">
                <a:solidFill>
                  <a:schemeClr val="bg1"/>
                </a:solidFill>
              </a:rPr>
              <a:t>JSA</a:t>
            </a:r>
          </a:p>
          <a:p>
            <a:pPr marL="0" indent="0">
              <a:buNone/>
            </a:pPr>
            <a:endParaRPr lang="en-US" altLang="ja-JP" dirty="0">
              <a:solidFill>
                <a:schemeClr val="bg1"/>
              </a:solidFill>
            </a:endParaRPr>
          </a:p>
          <a:p>
            <a:pPr marL="0" indent="0">
              <a:buNone/>
            </a:pPr>
            <a:endParaRPr lang="en-US" altLang="ja-JP" dirty="0">
              <a:solidFill>
                <a:schemeClr val="bg1"/>
              </a:solidFill>
            </a:endParaRPr>
          </a:p>
          <a:p>
            <a:endParaRPr kumimoji="1" lang="ja-JP" altLang="en-US" dirty="0">
              <a:solidFill>
                <a:schemeClr val="bg1"/>
              </a:solidFill>
            </a:endParaRPr>
          </a:p>
        </p:txBody>
      </p:sp>
      <p:sp>
        <p:nvSpPr>
          <p:cNvPr id="8" name="コンテンツ プレースホルダー 2"/>
          <p:cNvSpPr txBox="1">
            <a:spLocks/>
          </p:cNvSpPr>
          <p:nvPr/>
        </p:nvSpPr>
        <p:spPr>
          <a:xfrm>
            <a:off x="4731574" y="1600200"/>
            <a:ext cx="2299502"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b="0" i="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b="0" i="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b="0" i="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endParaRPr lang="en-US" altLang="ja-JP" dirty="0" smtClean="0">
              <a:solidFill>
                <a:schemeClr val="bg1"/>
              </a:solidFill>
            </a:endParaRPr>
          </a:p>
        </p:txBody>
      </p:sp>
      <p:sp>
        <p:nvSpPr>
          <p:cNvPr id="9" name="コンテンツ プレースホルダー 2"/>
          <p:cNvSpPr txBox="1">
            <a:spLocks/>
          </p:cNvSpPr>
          <p:nvPr/>
        </p:nvSpPr>
        <p:spPr>
          <a:xfrm>
            <a:off x="4485203" y="1600200"/>
            <a:ext cx="395522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b="0" i="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b="0" i="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b="0" i="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solidFill>
                  <a:schemeClr val="bg1"/>
                </a:solidFill>
              </a:rPr>
              <a:t>NTCIR Project Office</a:t>
            </a:r>
          </a:p>
          <a:p>
            <a:pPr lvl="1"/>
            <a:r>
              <a:rPr lang="en-US" altLang="ja-JP" dirty="0" smtClean="0">
                <a:solidFill>
                  <a:schemeClr val="bg1"/>
                </a:solidFill>
              </a:rPr>
              <a:t>Noriko </a:t>
            </a:r>
            <a:r>
              <a:rPr lang="en-US" altLang="ja-JP" dirty="0" err="1" smtClean="0">
                <a:solidFill>
                  <a:schemeClr val="bg1"/>
                </a:solidFill>
              </a:rPr>
              <a:t>Kando</a:t>
            </a:r>
            <a:endParaRPr lang="en-US" altLang="ja-JP" dirty="0" smtClean="0">
              <a:solidFill>
                <a:schemeClr val="bg1"/>
              </a:solidFill>
            </a:endParaRPr>
          </a:p>
          <a:p>
            <a:pPr lvl="1"/>
            <a:r>
              <a:rPr lang="en-US" altLang="ja-JP" dirty="0" smtClean="0">
                <a:solidFill>
                  <a:schemeClr val="bg1"/>
                </a:solidFill>
              </a:rPr>
              <a:t>Kazuko Matsuo</a:t>
            </a:r>
          </a:p>
          <a:p>
            <a:pPr lvl="1"/>
            <a:r>
              <a:rPr lang="en-US" altLang="ja-JP" dirty="0" smtClean="0">
                <a:solidFill>
                  <a:schemeClr val="bg1"/>
                </a:solidFill>
              </a:rPr>
              <a:t>Mariko Okada</a:t>
            </a:r>
          </a:p>
          <a:p>
            <a:pPr lvl="1"/>
            <a:r>
              <a:rPr lang="en-US" altLang="ja-JP" dirty="0" smtClean="0">
                <a:solidFill>
                  <a:schemeClr val="bg1"/>
                </a:solidFill>
              </a:rPr>
              <a:t>Others</a:t>
            </a:r>
            <a:endParaRPr lang="ja-JP" altLang="en-US" dirty="0">
              <a:solidFill>
                <a:schemeClr val="bg1"/>
              </a:solidFill>
            </a:endParaRPr>
          </a:p>
        </p:txBody>
      </p:sp>
    </p:spTree>
    <p:extLst>
      <p:ext uri="{BB962C8B-B14F-4D97-AF65-F5344CB8AC3E}">
        <p14:creationId xmlns:p14="http://schemas.microsoft.com/office/powerpoint/2010/main" val="2786451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矢印 8"/>
          <p:cNvSpPr/>
          <p:nvPr/>
        </p:nvSpPr>
        <p:spPr>
          <a:xfrm>
            <a:off x="1259427" y="2453948"/>
            <a:ext cx="757983" cy="3766315"/>
          </a:xfrm>
          <a:prstGeom prst="downArrow">
            <a:avLst/>
          </a:prstGeom>
          <a:gradFill>
            <a:gsLst>
              <a:gs pos="0">
                <a:schemeClr val="accent1">
                  <a:tint val="100000"/>
                  <a:shade val="100000"/>
                  <a:satMod val="13000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13116" y="2554653"/>
            <a:ext cx="2245504" cy="507835"/>
          </a:xfrm>
          <a:prstGeom prst="rect">
            <a:avLst/>
          </a:prstGeom>
          <a:solidFill>
            <a:schemeClr val="accent6">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bg1"/>
                </a:solidFill>
              </a:rPr>
              <a:t>匿名化</a:t>
            </a:r>
            <a:endParaRPr kumimoji="1" lang="ja-JP" altLang="en-US" sz="2400" dirty="0">
              <a:solidFill>
                <a:schemeClr val="bg1"/>
              </a:solidFill>
            </a:endParaRPr>
          </a:p>
        </p:txBody>
      </p:sp>
      <p:sp>
        <p:nvSpPr>
          <p:cNvPr id="7" name="正方形/長方形 6"/>
          <p:cNvSpPr/>
          <p:nvPr/>
        </p:nvSpPr>
        <p:spPr>
          <a:xfrm>
            <a:off x="476698" y="3854156"/>
            <a:ext cx="2245504" cy="507835"/>
          </a:xfrm>
          <a:prstGeom prst="rect">
            <a:avLst/>
          </a:prstGeom>
          <a:solidFill>
            <a:srgbClr val="FF0000"/>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FFFFF"/>
                </a:solidFill>
              </a:rPr>
              <a:t>症状抽出</a:t>
            </a:r>
            <a:endParaRPr kumimoji="1" lang="ja-JP" altLang="en-US" sz="2400" dirty="0">
              <a:solidFill>
                <a:srgbClr val="FFFFFF"/>
              </a:solidFill>
            </a:endParaRPr>
          </a:p>
        </p:txBody>
      </p:sp>
      <p:cxnSp>
        <p:nvCxnSpPr>
          <p:cNvPr id="20" name="直線矢印コネクタ 19"/>
          <p:cNvCxnSpPr/>
          <p:nvPr/>
        </p:nvCxnSpPr>
        <p:spPr>
          <a:xfrm>
            <a:off x="1925321" y="4551807"/>
            <a:ext cx="9419" cy="411439"/>
          </a:xfrm>
          <a:prstGeom prst="straightConnector1">
            <a:avLst/>
          </a:prstGeom>
          <a:ln w="508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1934542" y="5636226"/>
            <a:ext cx="9419" cy="411439"/>
          </a:xfrm>
          <a:prstGeom prst="straightConnector1">
            <a:avLst/>
          </a:prstGeom>
          <a:ln w="508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2793063" y="1552813"/>
            <a:ext cx="5405490" cy="461665"/>
          </a:xfrm>
          <a:prstGeom prst="rect">
            <a:avLst/>
          </a:prstGeom>
        </p:spPr>
        <p:txBody>
          <a:bodyPr wrap="none">
            <a:spAutoFit/>
          </a:bodyPr>
          <a:lstStyle/>
          <a:p>
            <a:r>
              <a:rPr lang="ja-JP" altLang="en-US" sz="2400" dirty="0" smtClean="0">
                <a:latin typeface="ヒラギノ明朝 Pro W3"/>
                <a:ea typeface="ヒラギノ明朝 Pro W3"/>
                <a:cs typeface="ヒラギノ明朝 Pro W3"/>
              </a:rPr>
              <a:t>京大病院来院</a:t>
            </a:r>
            <a:r>
              <a:rPr lang="en-US" altLang="ja-JP" sz="2400" dirty="0">
                <a:latin typeface="ヒラギノ明朝 Pro W3"/>
                <a:ea typeface="ヒラギノ明朝 Pro W3"/>
                <a:cs typeface="ヒラギノ明朝 Pro W3"/>
              </a:rPr>
              <a:t>5</a:t>
            </a:r>
            <a:r>
              <a:rPr lang="ja-JP" altLang="en-US" sz="2400" dirty="0" smtClean="0">
                <a:latin typeface="ヒラギノ明朝 Pro W3"/>
                <a:ea typeface="ヒラギノ明朝 Pro W3"/>
                <a:cs typeface="ヒラギノ明朝 Pro W3"/>
              </a:rPr>
              <a:t>日前から腹痛が</a:t>
            </a:r>
            <a:r>
              <a:rPr lang="ja-JP" altLang="en-US" sz="2400" dirty="0">
                <a:latin typeface="ヒラギノ明朝 Pro W3"/>
                <a:ea typeface="ヒラギノ明朝 Pro W3"/>
                <a:cs typeface="ヒラギノ明朝 Pro W3"/>
              </a:rPr>
              <a:t>生じる</a:t>
            </a:r>
          </a:p>
        </p:txBody>
      </p:sp>
      <p:sp>
        <p:nvSpPr>
          <p:cNvPr id="4" name="正方形/長方形 3"/>
          <p:cNvSpPr/>
          <p:nvPr/>
        </p:nvSpPr>
        <p:spPr>
          <a:xfrm>
            <a:off x="260454" y="3597297"/>
            <a:ext cx="8482945" cy="2388078"/>
          </a:xfrm>
          <a:prstGeom prst="rect">
            <a:avLst/>
          </a:prstGeom>
          <a:noFill/>
          <a:ln w="762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3" name="タイトル 1"/>
          <p:cNvSpPr>
            <a:spLocks noGrp="1"/>
          </p:cNvSpPr>
          <p:nvPr>
            <p:ph type="title"/>
          </p:nvPr>
        </p:nvSpPr>
        <p:spPr>
          <a:xfrm>
            <a:off x="260454" y="159186"/>
            <a:ext cx="8229600" cy="1143000"/>
          </a:xfrm>
        </p:spPr>
        <p:txBody>
          <a:bodyPr>
            <a:noAutofit/>
          </a:bodyPr>
          <a:lstStyle/>
          <a:p>
            <a:r>
              <a:rPr lang="ja-JP" altLang="en-US" dirty="0" smtClean="0"/>
              <a:t>今回の</a:t>
            </a:r>
            <a:r>
              <a:rPr lang="ja-JP" altLang="en-US" dirty="0" smtClean="0">
                <a:solidFill>
                  <a:srgbClr val="FF0000"/>
                </a:solidFill>
              </a:rPr>
              <a:t>タスク</a:t>
            </a:r>
            <a:r>
              <a:rPr lang="ja-JP" altLang="en-US" dirty="0" smtClean="0"/>
              <a:t>と今後</a:t>
            </a:r>
            <a:endParaRPr kumimoji="1" lang="ja-JP" altLang="en-US" dirty="0"/>
          </a:p>
        </p:txBody>
      </p:sp>
      <p:sp>
        <p:nvSpPr>
          <p:cNvPr id="29" name="正方形/長方形 28"/>
          <p:cNvSpPr/>
          <p:nvPr/>
        </p:nvSpPr>
        <p:spPr>
          <a:xfrm>
            <a:off x="6062899" y="6011168"/>
            <a:ext cx="2562689" cy="584776"/>
          </a:xfrm>
          <a:prstGeom prst="rect">
            <a:avLst/>
          </a:prstGeom>
        </p:spPr>
        <p:txBody>
          <a:bodyPr wrap="square">
            <a:spAutoFit/>
          </a:bodyPr>
          <a:lstStyle/>
          <a:p>
            <a:r>
              <a:rPr lang="en-US" altLang="ja-JP" sz="3200" b="1" dirty="0" smtClean="0">
                <a:solidFill>
                  <a:srgbClr val="FF0000"/>
                </a:solidFill>
                <a:latin typeface="ヒラギノ角ゴ Pro W3"/>
                <a:ea typeface="ヒラギノ角ゴ Pro W3"/>
                <a:cs typeface="ヒラギノ角ゴ Pro W3"/>
              </a:rPr>
              <a:t>MedNLP-2</a:t>
            </a:r>
            <a:endParaRPr lang="ja-JP" altLang="en-US" sz="3200" b="1" dirty="0">
              <a:solidFill>
                <a:srgbClr val="FF0000"/>
              </a:solidFill>
              <a:latin typeface="ヒラギノ角ゴ Pro W3"/>
              <a:ea typeface="ヒラギノ角ゴ Pro W3"/>
              <a:cs typeface="ヒラギノ角ゴ Pro W3"/>
            </a:endParaRPr>
          </a:p>
        </p:txBody>
      </p:sp>
      <p:sp>
        <p:nvSpPr>
          <p:cNvPr id="28" name="正方形/長方形 27"/>
          <p:cNvSpPr/>
          <p:nvPr/>
        </p:nvSpPr>
        <p:spPr>
          <a:xfrm>
            <a:off x="476698" y="5176846"/>
            <a:ext cx="2245504" cy="507835"/>
          </a:xfrm>
          <a:prstGeom prst="rect">
            <a:avLst/>
          </a:prstGeom>
          <a:solidFill>
            <a:schemeClr val="accent1"/>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rgbClr val="FFFFFF"/>
                </a:solidFill>
              </a:rPr>
              <a:t>症状コーディング</a:t>
            </a:r>
            <a:endParaRPr kumimoji="1" lang="ja-JP" altLang="en-US" sz="2000" dirty="0">
              <a:solidFill>
                <a:srgbClr val="FFFFFF"/>
              </a:solidFill>
            </a:endParaRPr>
          </a:p>
        </p:txBody>
      </p:sp>
      <p:pic>
        <p:nvPicPr>
          <p:cNvPr id="8" name="図 7"/>
          <p:cNvPicPr>
            <a:picLocks noChangeAspect="1"/>
          </p:cNvPicPr>
          <p:nvPr/>
        </p:nvPicPr>
        <p:blipFill>
          <a:blip r:embed="rId3"/>
          <a:stretch>
            <a:fillRect/>
          </a:stretch>
        </p:blipFill>
        <p:spPr>
          <a:xfrm>
            <a:off x="968722" y="1145080"/>
            <a:ext cx="1232089" cy="1232089"/>
          </a:xfrm>
          <a:prstGeom prst="rect">
            <a:avLst/>
          </a:prstGeom>
        </p:spPr>
      </p:pic>
      <p:sp>
        <p:nvSpPr>
          <p:cNvPr id="30" name="正方形/長方形 29"/>
          <p:cNvSpPr/>
          <p:nvPr/>
        </p:nvSpPr>
        <p:spPr>
          <a:xfrm>
            <a:off x="476698" y="6220263"/>
            <a:ext cx="2245504" cy="507835"/>
          </a:xfrm>
          <a:prstGeom prst="rect">
            <a:avLst/>
          </a:prstGeom>
          <a:solidFill>
            <a:schemeClr val="bg1">
              <a:lumMod val="6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smtClean="0">
                <a:solidFill>
                  <a:srgbClr val="FFFFFF"/>
                </a:solidFill>
              </a:rPr>
              <a:t>診断支援</a:t>
            </a:r>
            <a:endParaRPr kumimoji="1" lang="ja-JP" altLang="en-US" sz="2000" dirty="0">
              <a:solidFill>
                <a:srgbClr val="FFFFFF"/>
              </a:solidFill>
            </a:endParaRPr>
          </a:p>
        </p:txBody>
      </p:sp>
      <p:sp>
        <p:nvSpPr>
          <p:cNvPr id="31" name="正方形/長方形 30"/>
          <p:cNvSpPr/>
          <p:nvPr/>
        </p:nvSpPr>
        <p:spPr>
          <a:xfrm>
            <a:off x="2793063" y="2590413"/>
            <a:ext cx="5597840" cy="461665"/>
          </a:xfrm>
          <a:prstGeom prst="rect">
            <a:avLst/>
          </a:prstGeom>
        </p:spPr>
        <p:txBody>
          <a:bodyPr wrap="none">
            <a:spAutoFit/>
          </a:bodyPr>
          <a:lstStyle/>
          <a:p>
            <a:r>
              <a:rPr lang="en-US" altLang="ja-JP" sz="2400" dirty="0" smtClean="0">
                <a:solidFill>
                  <a:schemeClr val="accent6">
                    <a:lumMod val="75000"/>
                  </a:schemeClr>
                </a:solidFill>
                <a:latin typeface="ヒラギノ明朝 Pro W3"/>
                <a:ea typeface="ヒラギノ明朝 Pro W3"/>
                <a:cs typeface="ヒラギノ明朝 Pro W3"/>
              </a:rPr>
              <a:t>■■</a:t>
            </a:r>
            <a:r>
              <a:rPr lang="ja-JP" altLang="en-US" sz="2400" dirty="0" smtClean="0">
                <a:latin typeface="ヒラギノ明朝 Pro W3"/>
                <a:ea typeface="ヒラギノ明朝 Pro W3"/>
                <a:cs typeface="ヒラギノ明朝 Pro W3"/>
              </a:rPr>
              <a:t>大病院来院</a:t>
            </a:r>
            <a:r>
              <a:rPr lang="en-US" altLang="ja-JP" sz="2400" dirty="0">
                <a:latin typeface="ヒラギノ明朝 Pro W3"/>
                <a:ea typeface="ヒラギノ明朝 Pro W3"/>
                <a:cs typeface="ヒラギノ明朝 Pro W3"/>
              </a:rPr>
              <a:t>5</a:t>
            </a:r>
            <a:r>
              <a:rPr lang="ja-JP" altLang="en-US" sz="2400" dirty="0" smtClean="0">
                <a:latin typeface="ヒラギノ明朝 Pro W3"/>
                <a:ea typeface="ヒラギノ明朝 Pro W3"/>
                <a:cs typeface="ヒラギノ明朝 Pro W3"/>
              </a:rPr>
              <a:t>日前から腹痛が</a:t>
            </a:r>
            <a:r>
              <a:rPr lang="ja-JP" altLang="en-US" sz="2400" dirty="0">
                <a:latin typeface="ヒラギノ明朝 Pro W3"/>
                <a:ea typeface="ヒラギノ明朝 Pro W3"/>
                <a:cs typeface="ヒラギノ明朝 Pro W3"/>
              </a:rPr>
              <a:t>生じる</a:t>
            </a:r>
          </a:p>
        </p:txBody>
      </p:sp>
      <p:sp>
        <p:nvSpPr>
          <p:cNvPr id="32" name="正方形/長方形 31"/>
          <p:cNvSpPr/>
          <p:nvPr/>
        </p:nvSpPr>
        <p:spPr>
          <a:xfrm>
            <a:off x="2793063" y="3854156"/>
            <a:ext cx="5597840" cy="461665"/>
          </a:xfrm>
          <a:prstGeom prst="rect">
            <a:avLst/>
          </a:prstGeom>
        </p:spPr>
        <p:txBody>
          <a:bodyPr wrap="none">
            <a:spAutoFit/>
          </a:bodyPr>
          <a:lstStyle/>
          <a:p>
            <a:r>
              <a:rPr lang="en-US" altLang="ja-JP" sz="2400" dirty="0" smtClean="0">
                <a:solidFill>
                  <a:schemeClr val="accent6">
                    <a:lumMod val="75000"/>
                  </a:schemeClr>
                </a:solidFill>
                <a:latin typeface="ヒラギノ明朝 Pro W3"/>
                <a:ea typeface="ヒラギノ明朝 Pro W3"/>
                <a:cs typeface="ヒラギノ明朝 Pro W3"/>
              </a:rPr>
              <a:t>■■</a:t>
            </a:r>
            <a:r>
              <a:rPr lang="ja-JP" altLang="en-US" sz="2400" dirty="0" smtClean="0">
                <a:latin typeface="ヒラギノ明朝 Pro W3"/>
                <a:ea typeface="ヒラギノ明朝 Pro W3"/>
                <a:cs typeface="ヒラギノ明朝 Pro W3"/>
              </a:rPr>
              <a:t>大病院</a:t>
            </a:r>
            <a:r>
              <a:rPr lang="ja-JP" altLang="en-US" sz="2400" b="1" dirty="0" smtClean="0">
                <a:solidFill>
                  <a:srgbClr val="FF0000"/>
                </a:solidFill>
                <a:latin typeface="ヒラギノ明朝 Pro W3"/>
                <a:ea typeface="ヒラギノ明朝 Pro W3"/>
                <a:cs typeface="ヒラギノ明朝 Pro W3"/>
              </a:rPr>
              <a:t>来院</a:t>
            </a:r>
            <a:r>
              <a:rPr lang="en-US" altLang="ja-JP" sz="2400" b="1" dirty="0">
                <a:solidFill>
                  <a:srgbClr val="FF0000"/>
                </a:solidFill>
                <a:latin typeface="ヒラギノ明朝 Pro W3"/>
                <a:ea typeface="ヒラギノ明朝 Pro W3"/>
                <a:cs typeface="ヒラギノ明朝 Pro W3"/>
              </a:rPr>
              <a:t>5</a:t>
            </a:r>
            <a:r>
              <a:rPr lang="ja-JP" altLang="en-US" sz="2400" b="1" dirty="0" smtClean="0">
                <a:solidFill>
                  <a:srgbClr val="FF0000"/>
                </a:solidFill>
                <a:latin typeface="ヒラギノ明朝 Pro W3"/>
                <a:ea typeface="ヒラギノ明朝 Pro W3"/>
                <a:cs typeface="ヒラギノ明朝 Pro W3"/>
              </a:rPr>
              <a:t>日前</a:t>
            </a:r>
            <a:r>
              <a:rPr lang="ja-JP" altLang="en-US" sz="2400" dirty="0" smtClean="0">
                <a:latin typeface="ヒラギノ明朝 Pro W3"/>
                <a:ea typeface="ヒラギノ明朝 Pro W3"/>
                <a:cs typeface="ヒラギノ明朝 Pro W3"/>
              </a:rPr>
              <a:t>から</a:t>
            </a:r>
            <a:r>
              <a:rPr lang="ja-JP" altLang="en-US" sz="2400" b="1" dirty="0" smtClean="0">
                <a:solidFill>
                  <a:srgbClr val="FF0000"/>
                </a:solidFill>
                <a:latin typeface="ヒラギノ明朝 Pro W3"/>
                <a:ea typeface="ヒラギノ明朝 Pro W3"/>
                <a:cs typeface="ヒラギノ明朝 Pro W3"/>
              </a:rPr>
              <a:t>腹痛</a:t>
            </a:r>
            <a:r>
              <a:rPr lang="ja-JP" altLang="en-US" sz="2400" dirty="0" smtClean="0">
                <a:latin typeface="ヒラギノ明朝 Pro W3"/>
                <a:ea typeface="ヒラギノ明朝 Pro W3"/>
                <a:cs typeface="ヒラギノ明朝 Pro W3"/>
              </a:rPr>
              <a:t>が</a:t>
            </a:r>
            <a:r>
              <a:rPr lang="ja-JP" altLang="en-US" sz="2400" dirty="0">
                <a:latin typeface="ヒラギノ明朝 Pro W3"/>
                <a:ea typeface="ヒラギノ明朝 Pro W3"/>
                <a:cs typeface="ヒラギノ明朝 Pro W3"/>
              </a:rPr>
              <a:t>生じる</a:t>
            </a:r>
          </a:p>
        </p:txBody>
      </p:sp>
      <p:sp>
        <p:nvSpPr>
          <p:cNvPr id="33" name="正方形/長方形 32"/>
          <p:cNvSpPr/>
          <p:nvPr/>
        </p:nvSpPr>
        <p:spPr>
          <a:xfrm>
            <a:off x="2793063" y="5223016"/>
            <a:ext cx="5877609" cy="461665"/>
          </a:xfrm>
          <a:prstGeom prst="rect">
            <a:avLst/>
          </a:prstGeom>
        </p:spPr>
        <p:txBody>
          <a:bodyPr wrap="none">
            <a:spAutoFit/>
          </a:bodyPr>
          <a:lstStyle/>
          <a:p>
            <a:r>
              <a:rPr lang="en-US" altLang="ja-JP" sz="2400" dirty="0" smtClean="0">
                <a:solidFill>
                  <a:schemeClr val="accent6">
                    <a:lumMod val="75000"/>
                  </a:schemeClr>
                </a:solidFill>
                <a:latin typeface="ヒラギノ明朝 Pro W3"/>
                <a:ea typeface="ヒラギノ明朝 Pro W3"/>
                <a:cs typeface="ヒラギノ明朝 Pro W3"/>
              </a:rPr>
              <a:t>■■</a:t>
            </a:r>
            <a:r>
              <a:rPr lang="ja-JP" altLang="en-US" sz="2400" dirty="0" smtClean="0">
                <a:latin typeface="ヒラギノ明朝 Pro W3"/>
                <a:ea typeface="ヒラギノ明朝 Pro W3"/>
                <a:cs typeface="ヒラギノ明朝 Pro W3"/>
              </a:rPr>
              <a:t>大病院</a:t>
            </a:r>
            <a:r>
              <a:rPr lang="ja-JP" altLang="en-US" sz="2400" b="1" dirty="0" smtClean="0">
                <a:solidFill>
                  <a:srgbClr val="FF0000"/>
                </a:solidFill>
                <a:latin typeface="ヒラギノ明朝 Pro W3"/>
                <a:ea typeface="ヒラギノ明朝 Pro W3"/>
                <a:cs typeface="ヒラギノ明朝 Pro W3"/>
              </a:rPr>
              <a:t>来院</a:t>
            </a:r>
            <a:r>
              <a:rPr lang="en-US" altLang="ja-JP" sz="2400" b="1" dirty="0">
                <a:solidFill>
                  <a:srgbClr val="FF0000"/>
                </a:solidFill>
                <a:latin typeface="ヒラギノ明朝 Pro W3"/>
                <a:ea typeface="ヒラギノ明朝 Pro W3"/>
                <a:cs typeface="ヒラギノ明朝 Pro W3"/>
              </a:rPr>
              <a:t>5</a:t>
            </a:r>
            <a:r>
              <a:rPr lang="ja-JP" altLang="en-US" sz="2400" b="1" dirty="0" smtClean="0">
                <a:solidFill>
                  <a:srgbClr val="FF0000"/>
                </a:solidFill>
                <a:latin typeface="ヒラギノ明朝 Pro W3"/>
                <a:ea typeface="ヒラギノ明朝 Pro W3"/>
                <a:cs typeface="ヒラギノ明朝 Pro W3"/>
              </a:rPr>
              <a:t>日前</a:t>
            </a:r>
            <a:r>
              <a:rPr lang="ja-JP" altLang="en-US" sz="2400" dirty="0" smtClean="0">
                <a:latin typeface="ヒラギノ明朝 Pro W3"/>
                <a:ea typeface="ヒラギノ明朝 Pro W3"/>
                <a:cs typeface="ヒラギノ明朝 Pro W3"/>
              </a:rPr>
              <a:t>から</a:t>
            </a:r>
            <a:r>
              <a:rPr lang="en-US" altLang="ja-JP" sz="2400" dirty="0" smtClean="0">
                <a:solidFill>
                  <a:srgbClr val="3366FF"/>
                </a:solidFill>
                <a:latin typeface="ヒラギノ角ゴ Pro W6"/>
                <a:ea typeface="ヒラギノ角ゴ Pro W6"/>
                <a:cs typeface="ヒラギノ角ゴ Pro W6"/>
              </a:rPr>
              <a:t>R104</a:t>
            </a:r>
            <a:r>
              <a:rPr lang="ja-JP" altLang="en-US" sz="2400" dirty="0" smtClean="0">
                <a:latin typeface="ヒラギノ明朝 Pro W3"/>
                <a:ea typeface="ヒラギノ明朝 Pro W3"/>
                <a:cs typeface="ヒラギノ明朝 Pro W3"/>
              </a:rPr>
              <a:t>が</a:t>
            </a:r>
            <a:r>
              <a:rPr lang="ja-JP" altLang="en-US" sz="2400" dirty="0">
                <a:latin typeface="ヒラギノ明朝 Pro W3"/>
                <a:ea typeface="ヒラギノ明朝 Pro W3"/>
                <a:cs typeface="ヒラギノ明朝 Pro W3"/>
              </a:rPr>
              <a:t>生じる</a:t>
            </a:r>
          </a:p>
        </p:txBody>
      </p:sp>
    </p:spTree>
    <p:extLst>
      <p:ext uri="{BB962C8B-B14F-4D97-AF65-F5344CB8AC3E}">
        <p14:creationId xmlns:p14="http://schemas.microsoft.com/office/powerpoint/2010/main" val="1119510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種類の模擬コーパス</a:t>
            </a:r>
            <a:endParaRPr kumimoji="1" lang="ja-JP" altLang="en-US" dirty="0"/>
          </a:p>
        </p:txBody>
      </p:sp>
      <p:pic>
        <p:nvPicPr>
          <p:cNvPr id="6" name="図 5"/>
          <p:cNvPicPr>
            <a:picLocks noChangeAspect="1"/>
          </p:cNvPicPr>
          <p:nvPr/>
        </p:nvPicPr>
        <p:blipFill>
          <a:blip r:embed="rId2"/>
          <a:stretch>
            <a:fillRect/>
          </a:stretch>
        </p:blipFill>
        <p:spPr>
          <a:xfrm>
            <a:off x="5336527" y="4209138"/>
            <a:ext cx="1603250" cy="2287971"/>
          </a:xfrm>
          <a:prstGeom prst="rect">
            <a:avLst/>
          </a:prstGeom>
          <a:ln>
            <a:noFill/>
          </a:ln>
          <a:effectLst>
            <a:outerShdw blurRad="292100" dist="139700" dir="2700000" algn="tl" rotWithShape="0">
              <a:srgbClr val="333333">
                <a:alpha val="65000"/>
              </a:srgbClr>
            </a:outerShdw>
          </a:effectLst>
        </p:spPr>
      </p:pic>
      <p:sp>
        <p:nvSpPr>
          <p:cNvPr id="7" name="コンテンツ プレースホルダー 2"/>
          <p:cNvSpPr>
            <a:spLocks noGrp="1"/>
          </p:cNvSpPr>
          <p:nvPr>
            <p:ph idx="1"/>
          </p:nvPr>
        </p:nvSpPr>
        <p:spPr>
          <a:xfrm>
            <a:off x="457200" y="1600200"/>
            <a:ext cx="8229600" cy="1699496"/>
          </a:xfrm>
        </p:spPr>
        <p:txBody>
          <a:bodyPr>
            <a:normAutofit fontScale="92500"/>
          </a:bodyPr>
          <a:lstStyle/>
          <a:p>
            <a:r>
              <a:rPr lang="en-US" altLang="ja-JP" dirty="0" smtClean="0"/>
              <a:t>(I) </a:t>
            </a:r>
            <a:r>
              <a:rPr lang="ja-JP" altLang="en-US" dirty="0" smtClean="0"/>
              <a:t>模擬病歴報告</a:t>
            </a:r>
            <a:r>
              <a:rPr lang="en-US" altLang="ja-JP" dirty="0" smtClean="0"/>
              <a:t> (70</a:t>
            </a:r>
            <a:r>
              <a:rPr lang="ja-JP" altLang="en-US" dirty="0" smtClean="0"/>
              <a:t>症例</a:t>
            </a:r>
            <a:r>
              <a:rPr lang="en-US" altLang="ja-JP" dirty="0" smtClean="0"/>
              <a:t>)</a:t>
            </a:r>
          </a:p>
          <a:p>
            <a:pPr lvl="1"/>
            <a:r>
              <a:rPr lang="ja-JP" altLang="en-US" dirty="0" smtClean="0"/>
              <a:t>仮想の患者を想定して，</a:t>
            </a:r>
            <a:r>
              <a:rPr lang="ja-JP" altLang="en-US" dirty="0"/>
              <a:t>医師が</a:t>
            </a:r>
            <a:r>
              <a:rPr lang="ja-JP" altLang="en-US" dirty="0" smtClean="0"/>
              <a:t>記述した病歴報告</a:t>
            </a:r>
            <a:endParaRPr lang="en-US" altLang="ja-JP" dirty="0" smtClean="0"/>
          </a:p>
          <a:p>
            <a:r>
              <a:rPr lang="en-US" altLang="ja-JP" dirty="0" smtClean="0">
                <a:solidFill>
                  <a:srgbClr val="FF0000"/>
                </a:solidFill>
              </a:rPr>
              <a:t>(II) </a:t>
            </a:r>
            <a:r>
              <a:rPr lang="ja-JP" altLang="en-US" dirty="0" smtClean="0">
                <a:solidFill>
                  <a:srgbClr val="FF0000"/>
                </a:solidFill>
              </a:rPr>
              <a:t>医師国家試験問題の臨床問題</a:t>
            </a:r>
            <a:r>
              <a:rPr lang="en-US" altLang="ja-JP" dirty="0" smtClean="0">
                <a:solidFill>
                  <a:srgbClr val="FF0000"/>
                </a:solidFill>
              </a:rPr>
              <a:t> (80</a:t>
            </a:r>
            <a:r>
              <a:rPr lang="ja-JP" altLang="en-US" dirty="0" smtClean="0">
                <a:solidFill>
                  <a:srgbClr val="FF0000"/>
                </a:solidFill>
              </a:rPr>
              <a:t>症例</a:t>
            </a:r>
            <a:r>
              <a:rPr lang="en-US" altLang="ja-JP" dirty="0">
                <a:solidFill>
                  <a:srgbClr val="FF0000"/>
                </a:solidFill>
              </a:rPr>
              <a:t>)</a:t>
            </a:r>
            <a:endParaRPr lang="en-US" altLang="ja-JP" dirty="0" smtClean="0">
              <a:solidFill>
                <a:srgbClr val="FF0000"/>
              </a:solidFill>
            </a:endParaRPr>
          </a:p>
          <a:p>
            <a:endParaRPr kumimoji="1" lang="ja-JP" altLang="en-US" dirty="0"/>
          </a:p>
        </p:txBody>
      </p:sp>
      <p:sp>
        <p:nvSpPr>
          <p:cNvPr id="8" name="正方形/長方形 7"/>
          <p:cNvSpPr/>
          <p:nvPr/>
        </p:nvSpPr>
        <p:spPr>
          <a:xfrm rot="1037719">
            <a:off x="7948730" y="3175766"/>
            <a:ext cx="1031051" cy="584776"/>
          </a:xfrm>
          <a:prstGeom prst="rect">
            <a:avLst/>
          </a:prstGeom>
          <a:solidFill>
            <a:srgbClr val="FF0000"/>
          </a:solidFill>
        </p:spPr>
        <p:txBody>
          <a:bodyPr wrap="none">
            <a:spAutoFit/>
          </a:bodyPr>
          <a:lstStyle/>
          <a:p>
            <a:r>
              <a:rPr lang="en-US" altLang="ja-JP" sz="3200" b="1" dirty="0" smtClean="0">
                <a:solidFill>
                  <a:schemeClr val="bg1"/>
                </a:solidFill>
              </a:rPr>
              <a:t>NEW</a:t>
            </a:r>
            <a:endParaRPr lang="ja-JP" altLang="en-US" sz="3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570928674"/>
              </p:ext>
            </p:extLst>
          </p:nvPr>
        </p:nvGraphicFramePr>
        <p:xfrm>
          <a:off x="1569785" y="3284509"/>
          <a:ext cx="3137196" cy="3313154"/>
        </p:xfrm>
        <a:graphic>
          <a:graphicData uri="http://schemas.openxmlformats.org/drawingml/2006/table">
            <a:tbl>
              <a:tblPr firstRow="1" bandRow="1">
                <a:tableStyleId>{5C22544A-7EE6-4342-B048-85BDC9FD1C3A}</a:tableStyleId>
              </a:tblPr>
              <a:tblGrid>
                <a:gridCol w="2151172"/>
                <a:gridCol w="520571"/>
                <a:gridCol w="465453"/>
              </a:tblGrid>
              <a:tr h="287884">
                <a:tc>
                  <a:txBody>
                    <a:bodyPr/>
                    <a:lstStyle/>
                    <a:p>
                      <a:endParaRPr kumimoji="1" lang="ja-JP" altLang="en-US" sz="1100" dirty="0"/>
                    </a:p>
                  </a:txBody>
                  <a:tcPr marL="54239" marR="54239" marT="27119" marB="27119"/>
                </a:tc>
                <a:tc>
                  <a:txBody>
                    <a:bodyPr/>
                    <a:lstStyle/>
                    <a:p>
                      <a:pPr algn="r"/>
                      <a:r>
                        <a:rPr kumimoji="1" lang="en-US" altLang="ja-JP" sz="1800" dirty="0" smtClean="0"/>
                        <a:t>(I)</a:t>
                      </a:r>
                      <a:endParaRPr kumimoji="1" lang="ja-JP" altLang="en-US" sz="1800" dirty="0"/>
                    </a:p>
                  </a:txBody>
                  <a:tcPr marL="54239" marR="54239" marT="27119" marB="27119"/>
                </a:tc>
                <a:tc>
                  <a:txBody>
                    <a:bodyPr/>
                    <a:lstStyle/>
                    <a:p>
                      <a:pPr algn="r"/>
                      <a:r>
                        <a:rPr kumimoji="1" lang="en-US" altLang="ja-JP" sz="1800" dirty="0" smtClean="0">
                          <a:solidFill>
                            <a:srgbClr val="FF0000"/>
                          </a:solidFill>
                        </a:rPr>
                        <a:t>(II)</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消化管・腹壁・腹膜疾患</a:t>
                      </a:r>
                      <a:endParaRPr kumimoji="1" lang="ja-JP" altLang="en-US" sz="1100" dirty="0"/>
                    </a:p>
                  </a:txBody>
                  <a:tcPr marL="54239" marR="54239" marT="27119" marB="27119"/>
                </a:tc>
                <a:tc>
                  <a:txBody>
                    <a:bodyPr/>
                    <a:lstStyle/>
                    <a:p>
                      <a:pPr algn="r"/>
                      <a:r>
                        <a:rPr kumimoji="1" lang="en-US" altLang="ja-JP" sz="1800" dirty="0" smtClean="0"/>
                        <a:t>4</a:t>
                      </a:r>
                      <a:endParaRPr kumimoji="1" lang="ja-JP" altLang="en-US" sz="1800" dirty="0"/>
                    </a:p>
                  </a:txBody>
                  <a:tcPr marL="54239" marR="54239" marT="27119" marB="27119"/>
                </a:tc>
                <a:tc>
                  <a:txBody>
                    <a:bodyPr/>
                    <a:lstStyle/>
                    <a:p>
                      <a:pPr algn="r"/>
                      <a:r>
                        <a:rPr kumimoji="1" lang="en-US" altLang="ja-JP" sz="1800" dirty="0" smtClean="0">
                          <a:solidFill>
                            <a:srgbClr val="FF0000"/>
                          </a:solidFill>
                        </a:rPr>
                        <a:t>11</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肝・胆・膵疾患</a:t>
                      </a:r>
                      <a:endParaRPr kumimoji="1" lang="ja-JP" altLang="en-US" sz="1100" dirty="0"/>
                    </a:p>
                  </a:txBody>
                  <a:tcPr marL="54239" marR="54239" marT="27119" marB="27119"/>
                </a:tc>
                <a:tc>
                  <a:txBody>
                    <a:bodyPr/>
                    <a:lstStyle/>
                    <a:p>
                      <a:pPr algn="r"/>
                      <a:r>
                        <a:rPr kumimoji="1" lang="en-US" altLang="ja-JP" sz="1800" dirty="0" smtClean="0"/>
                        <a:t>2</a:t>
                      </a:r>
                      <a:endParaRPr kumimoji="1" lang="ja-JP" altLang="en-US" sz="1800" dirty="0"/>
                    </a:p>
                  </a:txBody>
                  <a:tcPr marL="54239" marR="54239" marT="27119" marB="27119"/>
                </a:tc>
                <a:tc>
                  <a:txBody>
                    <a:bodyPr/>
                    <a:lstStyle/>
                    <a:p>
                      <a:pPr algn="r"/>
                      <a:r>
                        <a:rPr kumimoji="1" lang="en-US" altLang="ja-JP" sz="1800" dirty="0" smtClean="0">
                          <a:solidFill>
                            <a:srgbClr val="FF0000"/>
                          </a:solidFill>
                        </a:rPr>
                        <a:t>10</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心臓・脈管疾患</a:t>
                      </a:r>
                      <a:endParaRPr kumimoji="1" lang="ja-JP" altLang="en-US" sz="1100" dirty="0"/>
                    </a:p>
                  </a:txBody>
                  <a:tcPr marL="54239" marR="54239" marT="27119" marB="27119"/>
                </a:tc>
                <a:tc>
                  <a:txBody>
                    <a:bodyPr/>
                    <a:lstStyle/>
                    <a:p>
                      <a:pPr algn="r"/>
                      <a:r>
                        <a:rPr kumimoji="1" lang="en-US" altLang="ja-JP" sz="1800" dirty="0" smtClean="0"/>
                        <a:t>12</a:t>
                      </a:r>
                      <a:endParaRPr kumimoji="1" lang="ja-JP" altLang="en-US" sz="1800" dirty="0"/>
                    </a:p>
                  </a:txBody>
                  <a:tcPr marL="54239" marR="54239" marT="27119" marB="27119"/>
                </a:tc>
                <a:tc>
                  <a:txBody>
                    <a:bodyPr/>
                    <a:lstStyle/>
                    <a:p>
                      <a:pPr algn="r"/>
                      <a:r>
                        <a:rPr kumimoji="1" lang="en-US" altLang="ja-JP" sz="1800" dirty="0" smtClean="0">
                          <a:solidFill>
                            <a:srgbClr val="FF0000"/>
                          </a:solidFill>
                        </a:rPr>
                        <a:t>10</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内分泌・代謝・栄養疾患</a:t>
                      </a:r>
                      <a:endParaRPr kumimoji="1" lang="ja-JP" altLang="en-US" sz="1100" dirty="0"/>
                    </a:p>
                  </a:txBody>
                  <a:tcPr marL="54239" marR="54239" marT="27119" marB="27119"/>
                </a:tc>
                <a:tc>
                  <a:txBody>
                    <a:bodyPr/>
                    <a:lstStyle/>
                    <a:p>
                      <a:pPr algn="r"/>
                      <a:r>
                        <a:rPr kumimoji="1" lang="en-US" altLang="ja-JP" sz="1800" dirty="0" smtClean="0"/>
                        <a:t>5</a:t>
                      </a:r>
                      <a:endParaRPr kumimoji="1" lang="ja-JP" altLang="en-US" sz="1800" dirty="0"/>
                    </a:p>
                  </a:txBody>
                  <a:tcPr marL="54239" marR="54239" marT="27119" marB="27119"/>
                </a:tc>
                <a:tc>
                  <a:txBody>
                    <a:bodyPr/>
                    <a:lstStyle/>
                    <a:p>
                      <a:pPr algn="r"/>
                      <a:r>
                        <a:rPr kumimoji="1" lang="en-US" altLang="ja-JP" sz="1800" dirty="0" smtClean="0">
                          <a:solidFill>
                            <a:srgbClr val="FF0000"/>
                          </a:solidFill>
                        </a:rPr>
                        <a:t>9</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腎・泌尿器疾患</a:t>
                      </a:r>
                      <a:endParaRPr kumimoji="1" lang="ja-JP" altLang="en-US" sz="1100" dirty="0"/>
                    </a:p>
                  </a:txBody>
                  <a:tcPr marL="54239" marR="54239" marT="27119" marB="27119"/>
                </a:tc>
                <a:tc>
                  <a:txBody>
                    <a:bodyPr/>
                    <a:lstStyle/>
                    <a:p>
                      <a:pPr algn="r"/>
                      <a:r>
                        <a:rPr kumimoji="1" lang="en-US" altLang="ja-JP" sz="1800" dirty="0" smtClean="0"/>
                        <a:t>4</a:t>
                      </a:r>
                      <a:endParaRPr kumimoji="1" lang="ja-JP" altLang="en-US" sz="1800" dirty="0"/>
                    </a:p>
                  </a:txBody>
                  <a:tcPr marL="54239" marR="54239" marT="27119" marB="27119"/>
                </a:tc>
                <a:tc>
                  <a:txBody>
                    <a:bodyPr/>
                    <a:lstStyle/>
                    <a:p>
                      <a:pPr algn="r"/>
                      <a:r>
                        <a:rPr kumimoji="1" lang="en-US" altLang="ja-JP" sz="1800" dirty="0" smtClean="0">
                          <a:solidFill>
                            <a:srgbClr val="FF0000"/>
                          </a:solidFill>
                        </a:rPr>
                        <a:t>9</a:t>
                      </a:r>
                      <a:endParaRPr kumimoji="1" lang="ja-JP" altLang="en-US" sz="1800" dirty="0">
                        <a:solidFill>
                          <a:srgbClr val="FF0000"/>
                        </a:solidFill>
                      </a:endParaRPr>
                    </a:p>
                  </a:txBody>
                  <a:tcPr marL="54239" marR="54239" marT="27119" marB="27119"/>
                </a:tc>
              </a:tr>
              <a:tr h="356132">
                <a:tc>
                  <a:txBody>
                    <a:bodyPr/>
                    <a:lstStyle/>
                    <a:p>
                      <a:r>
                        <a:rPr kumimoji="1" lang="ja-JP" altLang="en-US" sz="1100" dirty="0" smtClean="0"/>
                        <a:t>免疫・アレルギー性疾患・膠原病</a:t>
                      </a:r>
                      <a:endParaRPr kumimoji="1" lang="ja-JP" altLang="en-US" sz="1100" dirty="0"/>
                    </a:p>
                  </a:txBody>
                  <a:tcPr marL="54239" marR="54239" marT="27119" marB="27119"/>
                </a:tc>
                <a:tc>
                  <a:txBody>
                    <a:bodyPr/>
                    <a:lstStyle/>
                    <a:p>
                      <a:pPr algn="r"/>
                      <a:r>
                        <a:rPr kumimoji="1" lang="en-US" altLang="ja-JP" sz="1800" dirty="0" smtClean="0"/>
                        <a:t>5</a:t>
                      </a:r>
                      <a:endParaRPr kumimoji="1" lang="ja-JP" altLang="en-US" sz="1800" dirty="0"/>
                    </a:p>
                  </a:txBody>
                  <a:tcPr marL="54239" marR="54239" marT="27119" marB="27119"/>
                </a:tc>
                <a:tc>
                  <a:txBody>
                    <a:bodyPr/>
                    <a:lstStyle/>
                    <a:p>
                      <a:pPr algn="r"/>
                      <a:r>
                        <a:rPr kumimoji="1" lang="en-US" altLang="ja-JP" sz="1800" dirty="0" smtClean="0">
                          <a:solidFill>
                            <a:srgbClr val="FF0000"/>
                          </a:solidFill>
                        </a:rPr>
                        <a:t>6</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血液・造血器疾患</a:t>
                      </a:r>
                      <a:endParaRPr kumimoji="1" lang="ja-JP" altLang="en-US" sz="1100" dirty="0"/>
                    </a:p>
                  </a:txBody>
                  <a:tcPr marL="54239" marR="54239" marT="27119" marB="27119"/>
                </a:tc>
                <a:tc>
                  <a:txBody>
                    <a:bodyPr/>
                    <a:lstStyle/>
                    <a:p>
                      <a:pPr algn="r"/>
                      <a:r>
                        <a:rPr kumimoji="1" lang="en-US" altLang="ja-JP" sz="1800" dirty="0" smtClean="0"/>
                        <a:t>1</a:t>
                      </a:r>
                      <a:endParaRPr kumimoji="1" lang="ja-JP" altLang="en-US" sz="1800" dirty="0"/>
                    </a:p>
                  </a:txBody>
                  <a:tcPr marL="54239" marR="54239" marT="27119" marB="27119"/>
                </a:tc>
                <a:tc>
                  <a:txBody>
                    <a:bodyPr/>
                    <a:lstStyle/>
                    <a:p>
                      <a:pPr algn="r"/>
                      <a:r>
                        <a:rPr kumimoji="1" lang="en-US" altLang="ja-JP" sz="1800" dirty="0" smtClean="0">
                          <a:solidFill>
                            <a:srgbClr val="FF0000"/>
                          </a:solidFill>
                        </a:rPr>
                        <a:t>7</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感染症</a:t>
                      </a:r>
                      <a:endParaRPr kumimoji="1" lang="ja-JP" altLang="en-US" sz="1100" dirty="0"/>
                    </a:p>
                  </a:txBody>
                  <a:tcPr marL="54239" marR="54239" marT="27119" marB="27119"/>
                </a:tc>
                <a:tc>
                  <a:txBody>
                    <a:bodyPr/>
                    <a:lstStyle/>
                    <a:p>
                      <a:pPr algn="r"/>
                      <a:r>
                        <a:rPr kumimoji="1" lang="en-US" altLang="ja-JP" sz="1800" dirty="0" smtClean="0"/>
                        <a:t>6</a:t>
                      </a:r>
                      <a:endParaRPr kumimoji="1" lang="ja-JP" altLang="en-US" sz="1800" dirty="0"/>
                    </a:p>
                  </a:txBody>
                  <a:tcPr marL="54239" marR="54239" marT="27119" marB="27119"/>
                </a:tc>
                <a:tc>
                  <a:txBody>
                    <a:bodyPr/>
                    <a:lstStyle/>
                    <a:p>
                      <a:pPr algn="r"/>
                      <a:r>
                        <a:rPr kumimoji="1" lang="en-US" altLang="ja-JP" sz="1800" dirty="0" smtClean="0">
                          <a:solidFill>
                            <a:srgbClr val="FF0000"/>
                          </a:solidFill>
                        </a:rPr>
                        <a:t>9</a:t>
                      </a:r>
                      <a:endParaRPr kumimoji="1" lang="ja-JP" altLang="en-US" sz="1800" dirty="0">
                        <a:solidFill>
                          <a:srgbClr val="FF0000"/>
                        </a:solidFill>
                      </a:endParaRPr>
                    </a:p>
                  </a:txBody>
                  <a:tcPr marL="54239" marR="54239" marT="27119" marB="27119"/>
                </a:tc>
              </a:tr>
              <a:tr h="287884">
                <a:tc>
                  <a:txBody>
                    <a:bodyPr/>
                    <a:lstStyle/>
                    <a:p>
                      <a:r>
                        <a:rPr kumimoji="1" lang="ja-JP" altLang="en-US" sz="1100" dirty="0" smtClean="0"/>
                        <a:t>呼吸器・胸壁・縦隔疾患</a:t>
                      </a:r>
                      <a:endParaRPr kumimoji="1" lang="ja-JP" altLang="en-US" sz="1100" dirty="0"/>
                    </a:p>
                  </a:txBody>
                  <a:tcPr marL="54239" marR="54239" marT="27119" marB="27119"/>
                </a:tc>
                <a:tc>
                  <a:txBody>
                    <a:bodyPr/>
                    <a:lstStyle/>
                    <a:p>
                      <a:pPr algn="r"/>
                      <a:r>
                        <a:rPr kumimoji="1" lang="en-US" altLang="ja-JP" sz="1800" dirty="0" smtClean="0"/>
                        <a:t>11</a:t>
                      </a:r>
                      <a:endParaRPr kumimoji="1" lang="ja-JP" altLang="en-US" sz="1800" dirty="0"/>
                    </a:p>
                  </a:txBody>
                  <a:tcPr marL="54239" marR="54239" marT="27119" marB="27119"/>
                </a:tc>
                <a:tc>
                  <a:txBody>
                    <a:bodyPr/>
                    <a:lstStyle/>
                    <a:p>
                      <a:pPr algn="r"/>
                      <a:r>
                        <a:rPr kumimoji="1" lang="en-US" altLang="ja-JP" sz="1800" dirty="0" smtClean="0">
                          <a:solidFill>
                            <a:srgbClr val="FF0000"/>
                          </a:solidFill>
                        </a:rPr>
                        <a:t>11</a:t>
                      </a:r>
                      <a:endParaRPr kumimoji="1" lang="ja-JP" altLang="en-US" sz="1800" dirty="0">
                        <a:solidFill>
                          <a:srgbClr val="FF0000"/>
                        </a:solidFill>
                      </a:endParaRPr>
                    </a:p>
                  </a:txBody>
                  <a:tcPr marL="54239" marR="54239" marT="27119" marB="27119"/>
                </a:tc>
              </a:tr>
            </a:tbl>
          </a:graphicData>
        </a:graphic>
      </p:graphicFrame>
    </p:spTree>
    <p:extLst>
      <p:ext uri="{BB962C8B-B14F-4D97-AF65-F5344CB8AC3E}">
        <p14:creationId xmlns:p14="http://schemas.microsoft.com/office/powerpoint/2010/main" val="8742901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タスクに対応した</a:t>
            </a:r>
            <a:r>
              <a:rPr lang="en-US" altLang="ja-JP" dirty="0" smtClean="0">
                <a:solidFill>
                  <a:srgbClr val="3366FF"/>
                </a:solidFill>
              </a:rPr>
              <a:t>XML</a:t>
            </a:r>
            <a:endParaRPr kumimoji="1" lang="ja-JP" altLang="en-US" dirty="0">
              <a:solidFill>
                <a:srgbClr val="3366FF"/>
              </a:solidFill>
            </a:endParaRPr>
          </a:p>
        </p:txBody>
      </p:sp>
      <p:sp>
        <p:nvSpPr>
          <p:cNvPr id="3" name="コンテンツ プレースホルダー 2"/>
          <p:cNvSpPr>
            <a:spLocks noGrp="1"/>
          </p:cNvSpPr>
          <p:nvPr>
            <p:ph idx="1"/>
          </p:nvPr>
        </p:nvSpPr>
        <p:spPr>
          <a:xfrm>
            <a:off x="457200" y="1600201"/>
            <a:ext cx="8229600" cy="3925482"/>
          </a:xfrm>
        </p:spPr>
        <p:txBody>
          <a:bodyPr>
            <a:normAutofit/>
          </a:bodyPr>
          <a:lstStyle/>
          <a:p>
            <a:r>
              <a:rPr kumimoji="1" lang="en-US" altLang="ja-JP" sz="2800" dirty="0" smtClean="0"/>
              <a:t>(1) </a:t>
            </a:r>
            <a:r>
              <a:rPr kumimoji="1" lang="ja-JP" altLang="en-US" sz="2800" dirty="0" smtClean="0"/>
              <a:t>患者はどんな疾患が認められたのか</a:t>
            </a:r>
            <a:endParaRPr kumimoji="1" lang="en-US" altLang="ja-JP" sz="2800" dirty="0" smtClean="0"/>
          </a:p>
          <a:p>
            <a:endParaRPr lang="en-US" altLang="ja-JP" sz="2800" dirty="0" smtClean="0"/>
          </a:p>
          <a:p>
            <a:r>
              <a:rPr lang="en-US" altLang="ja-JP" sz="2800" dirty="0" smtClean="0"/>
              <a:t>(2) </a:t>
            </a:r>
            <a:r>
              <a:rPr lang="ja-JP" altLang="en-US" sz="2800" dirty="0" smtClean="0"/>
              <a:t>いつ起こったのか？</a:t>
            </a:r>
            <a:endParaRPr lang="en-US" altLang="ja-JP" sz="2800" dirty="0" smtClean="0"/>
          </a:p>
          <a:p>
            <a:endParaRPr lang="en-US" altLang="ja-JP" sz="2800" dirty="0"/>
          </a:p>
          <a:p>
            <a:r>
              <a:rPr kumimoji="1" lang="ja-JP" altLang="en-US" sz="2800" dirty="0" smtClean="0"/>
              <a:t>その病気の分類は？（正規化）</a:t>
            </a:r>
            <a:endParaRPr kumimoji="1" lang="en-US" altLang="ja-JP" sz="2800" dirty="0" smtClean="0"/>
          </a:p>
          <a:p>
            <a:endParaRPr lang="en-US" altLang="ja-JP" sz="2800" dirty="0"/>
          </a:p>
          <a:p>
            <a:endParaRPr kumimoji="1" lang="ja-JP" altLang="en-US" sz="2800" dirty="0"/>
          </a:p>
        </p:txBody>
      </p:sp>
      <p:sp>
        <p:nvSpPr>
          <p:cNvPr id="5" name="正方形/長方形 4"/>
          <p:cNvSpPr/>
          <p:nvPr/>
        </p:nvSpPr>
        <p:spPr>
          <a:xfrm>
            <a:off x="993972" y="2162297"/>
            <a:ext cx="2698175" cy="523220"/>
          </a:xfrm>
          <a:prstGeom prst="rect">
            <a:avLst/>
          </a:prstGeom>
          <a:solidFill>
            <a:srgbClr val="FF0000"/>
          </a:solidFill>
        </p:spPr>
        <p:txBody>
          <a:bodyPr wrap="none">
            <a:spAutoFit/>
          </a:bodyPr>
          <a:lstStyle/>
          <a:p>
            <a:r>
              <a:rPr lang="ja-JP" altLang="en-US" sz="2800" b="1" dirty="0" smtClean="0">
                <a:solidFill>
                  <a:schemeClr val="bg1"/>
                </a:solidFill>
              </a:rPr>
              <a:t>症状表現の抽出</a:t>
            </a:r>
            <a:endParaRPr lang="ja-JP" altLang="en-US" sz="2800" b="1" dirty="0">
              <a:solidFill>
                <a:schemeClr val="bg1"/>
              </a:solidFill>
            </a:endParaRPr>
          </a:p>
        </p:txBody>
      </p:sp>
      <p:sp>
        <p:nvSpPr>
          <p:cNvPr id="6" name="正方形/長方形 5"/>
          <p:cNvSpPr/>
          <p:nvPr/>
        </p:nvSpPr>
        <p:spPr>
          <a:xfrm>
            <a:off x="993972" y="3113704"/>
            <a:ext cx="2698175" cy="523220"/>
          </a:xfrm>
          <a:prstGeom prst="rect">
            <a:avLst/>
          </a:prstGeom>
          <a:solidFill>
            <a:srgbClr val="3366FF"/>
          </a:solidFill>
        </p:spPr>
        <p:txBody>
          <a:bodyPr wrap="none">
            <a:spAutoFit/>
          </a:bodyPr>
          <a:lstStyle/>
          <a:p>
            <a:r>
              <a:rPr lang="ja-JP" altLang="en-US" sz="2800" b="1" dirty="0" smtClean="0">
                <a:solidFill>
                  <a:schemeClr val="bg1"/>
                </a:solidFill>
              </a:rPr>
              <a:t>時間表現の抽出</a:t>
            </a:r>
            <a:endParaRPr lang="ja-JP" altLang="en-US" sz="2800" b="1" dirty="0">
              <a:solidFill>
                <a:schemeClr val="bg1"/>
              </a:solidFill>
            </a:endParaRPr>
          </a:p>
        </p:txBody>
      </p:sp>
      <p:sp>
        <p:nvSpPr>
          <p:cNvPr id="7" name="正方形/長方形 6"/>
          <p:cNvSpPr/>
          <p:nvPr/>
        </p:nvSpPr>
        <p:spPr>
          <a:xfrm>
            <a:off x="993971" y="4116945"/>
            <a:ext cx="3057247" cy="523220"/>
          </a:xfrm>
          <a:prstGeom prst="rect">
            <a:avLst/>
          </a:prstGeom>
          <a:solidFill>
            <a:schemeClr val="accent6">
              <a:lumMod val="75000"/>
            </a:schemeClr>
          </a:solidFill>
        </p:spPr>
        <p:txBody>
          <a:bodyPr wrap="square">
            <a:spAutoFit/>
          </a:bodyPr>
          <a:lstStyle/>
          <a:p>
            <a:r>
              <a:rPr lang="en-US" altLang="ja-JP" sz="2800" b="1" dirty="0" smtClean="0">
                <a:solidFill>
                  <a:schemeClr val="bg1"/>
                </a:solidFill>
              </a:rPr>
              <a:t>ICD</a:t>
            </a:r>
            <a:r>
              <a:rPr lang="ja-JP" altLang="en-US" sz="2800" b="1" dirty="0" smtClean="0">
                <a:solidFill>
                  <a:schemeClr val="bg1"/>
                </a:solidFill>
              </a:rPr>
              <a:t>コーディング</a:t>
            </a:r>
            <a:endParaRPr lang="ja-JP" altLang="en-US" sz="2800" b="1" dirty="0">
              <a:solidFill>
                <a:schemeClr val="bg1"/>
              </a:solidFill>
            </a:endParaRPr>
          </a:p>
        </p:txBody>
      </p:sp>
      <p:sp>
        <p:nvSpPr>
          <p:cNvPr id="10" name="角丸四角形 9"/>
          <p:cNvSpPr/>
          <p:nvPr/>
        </p:nvSpPr>
        <p:spPr>
          <a:xfrm>
            <a:off x="836905" y="4805600"/>
            <a:ext cx="7568963" cy="1878814"/>
          </a:xfrm>
          <a:prstGeom prst="roundRect">
            <a:avLst/>
          </a:prstGeom>
          <a:solidFill>
            <a:srgbClr val="FFFFFF"/>
          </a:solid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800" dirty="0">
                <a:solidFill>
                  <a:srgbClr val="3366FF"/>
                </a:solidFill>
              </a:rPr>
              <a:t>&lt;t&gt;2025</a:t>
            </a:r>
            <a:r>
              <a:rPr lang="ja-JP" altLang="en-US" sz="2800" dirty="0">
                <a:solidFill>
                  <a:srgbClr val="3366FF"/>
                </a:solidFill>
              </a:rPr>
              <a:t>年月</a:t>
            </a:r>
            <a:r>
              <a:rPr lang="en-US" altLang="ja-JP" sz="2800" dirty="0">
                <a:solidFill>
                  <a:srgbClr val="3366FF"/>
                </a:solidFill>
              </a:rPr>
              <a:t>8</a:t>
            </a:r>
            <a:r>
              <a:rPr lang="ja-JP" altLang="en-US" sz="2800" dirty="0">
                <a:solidFill>
                  <a:srgbClr val="3366FF"/>
                </a:solidFill>
              </a:rPr>
              <a:t>月</a:t>
            </a:r>
            <a:r>
              <a:rPr lang="en-US" altLang="ja-JP" sz="2800" dirty="0">
                <a:solidFill>
                  <a:srgbClr val="3366FF"/>
                </a:solidFill>
              </a:rPr>
              <a:t>2</a:t>
            </a:r>
            <a:r>
              <a:rPr lang="ja-JP" altLang="en-US" sz="2800" dirty="0">
                <a:solidFill>
                  <a:srgbClr val="3366FF"/>
                </a:solidFill>
              </a:rPr>
              <a:t>日（来院</a:t>
            </a:r>
            <a:r>
              <a:rPr lang="en-US" altLang="ja-JP" sz="2800" dirty="0">
                <a:solidFill>
                  <a:srgbClr val="3366FF"/>
                </a:solidFill>
              </a:rPr>
              <a:t>5</a:t>
            </a:r>
            <a:r>
              <a:rPr lang="ja-JP" altLang="en-US" sz="2800" dirty="0">
                <a:solidFill>
                  <a:srgbClr val="3366FF"/>
                </a:solidFill>
              </a:rPr>
              <a:t>日前）頃</a:t>
            </a:r>
            <a:r>
              <a:rPr lang="en-US" altLang="ja-JP" sz="2800" dirty="0">
                <a:solidFill>
                  <a:srgbClr val="3366FF"/>
                </a:solidFill>
              </a:rPr>
              <a:t>&lt;/t&gt;</a:t>
            </a:r>
            <a:r>
              <a:rPr lang="ja-JP" altLang="en-US" sz="2800" dirty="0" smtClean="0">
                <a:solidFill>
                  <a:srgbClr val="000000"/>
                </a:solidFill>
              </a:rPr>
              <a:t>から</a:t>
            </a:r>
            <a:endParaRPr lang="en-US" altLang="ja-JP" sz="2800" dirty="0" smtClean="0">
              <a:solidFill>
                <a:srgbClr val="000000"/>
              </a:solidFill>
            </a:endParaRPr>
          </a:p>
          <a:p>
            <a:r>
              <a:rPr lang="en-US" altLang="ja-JP" sz="2800" dirty="0" smtClean="0">
                <a:solidFill>
                  <a:srgbClr val="FF0000"/>
                </a:solidFill>
              </a:rPr>
              <a:t>&lt;</a:t>
            </a:r>
            <a:r>
              <a:rPr lang="en-US" altLang="ja-JP" sz="2800" dirty="0">
                <a:solidFill>
                  <a:srgbClr val="FF0000"/>
                </a:solidFill>
              </a:rPr>
              <a:t>c</a:t>
            </a:r>
            <a:r>
              <a:rPr lang="en-US" altLang="ja-JP" sz="2800" dirty="0">
                <a:solidFill>
                  <a:srgbClr val="3366FF"/>
                </a:solidFill>
              </a:rPr>
              <a:t> </a:t>
            </a:r>
            <a:r>
              <a:rPr lang="en-US" altLang="ja-JP" sz="2800" dirty="0" err="1">
                <a:solidFill>
                  <a:srgbClr val="FF0000"/>
                </a:solidFill>
              </a:rPr>
              <a:t>icd</a:t>
            </a:r>
            <a:r>
              <a:rPr lang="en-US" altLang="ja-JP" sz="2800" dirty="0">
                <a:solidFill>
                  <a:srgbClr val="FF0000"/>
                </a:solidFill>
              </a:rPr>
              <a:t>=”R104”&gt;</a:t>
            </a:r>
            <a:r>
              <a:rPr lang="ja-JP" altLang="en-US" sz="2800" dirty="0">
                <a:solidFill>
                  <a:srgbClr val="E46C0A"/>
                </a:solidFill>
              </a:rPr>
              <a:t>腹痛</a:t>
            </a:r>
            <a:r>
              <a:rPr lang="en-US" altLang="ja-JP" sz="2800" dirty="0">
                <a:solidFill>
                  <a:srgbClr val="FF0000"/>
                </a:solidFill>
              </a:rPr>
              <a:t>&lt;/c&gt;</a:t>
            </a:r>
            <a:r>
              <a:rPr lang="ja-JP" altLang="en-US" sz="2800" dirty="0">
                <a:solidFill>
                  <a:srgbClr val="000000"/>
                </a:solidFill>
              </a:rPr>
              <a:t>が生じるとともに</a:t>
            </a:r>
            <a:r>
              <a:rPr lang="ja-JP" altLang="en-US" sz="2800" dirty="0" smtClean="0">
                <a:solidFill>
                  <a:srgbClr val="000000"/>
                </a:solidFill>
              </a:rPr>
              <a:t>，</a:t>
            </a:r>
            <a:endParaRPr lang="en-US" altLang="ja-JP" sz="2800" dirty="0" smtClean="0">
              <a:solidFill>
                <a:srgbClr val="FF0000"/>
              </a:solidFill>
            </a:endParaRPr>
          </a:p>
          <a:p>
            <a:r>
              <a:rPr lang="en-US" altLang="ja-JP" sz="2800" dirty="0" smtClean="0">
                <a:solidFill>
                  <a:srgbClr val="FF0000"/>
                </a:solidFill>
              </a:rPr>
              <a:t>&lt;</a:t>
            </a:r>
            <a:r>
              <a:rPr lang="en-US" altLang="ja-JP" sz="2800" dirty="0">
                <a:solidFill>
                  <a:srgbClr val="FF0000"/>
                </a:solidFill>
              </a:rPr>
              <a:t>c</a:t>
            </a:r>
            <a:r>
              <a:rPr lang="en-US" altLang="ja-JP" sz="2800" dirty="0">
                <a:solidFill>
                  <a:srgbClr val="3366FF"/>
                </a:solidFill>
              </a:rPr>
              <a:t> </a:t>
            </a:r>
            <a:r>
              <a:rPr lang="en-US" altLang="ja-JP" sz="2800" dirty="0" err="1">
                <a:solidFill>
                  <a:srgbClr val="FF0000"/>
                </a:solidFill>
              </a:rPr>
              <a:t>icd</a:t>
            </a:r>
            <a:r>
              <a:rPr lang="en-US" altLang="ja-JP" sz="2800" dirty="0">
                <a:solidFill>
                  <a:srgbClr val="FF0000"/>
                </a:solidFill>
              </a:rPr>
              <a:t>=”R630”&gt;</a:t>
            </a:r>
            <a:r>
              <a:rPr lang="ja-JP" altLang="en-US" sz="2800" dirty="0">
                <a:solidFill>
                  <a:schemeClr val="accent6">
                    <a:lumMod val="75000"/>
                  </a:schemeClr>
                </a:solidFill>
              </a:rPr>
              <a:t>食欲不振</a:t>
            </a:r>
            <a:r>
              <a:rPr lang="en-US" altLang="ja-JP" sz="2800" dirty="0">
                <a:solidFill>
                  <a:srgbClr val="FF0000"/>
                </a:solidFill>
              </a:rPr>
              <a:t>&lt;/c&gt;</a:t>
            </a:r>
            <a:r>
              <a:rPr lang="ja-JP" altLang="en-US" sz="2800" dirty="0">
                <a:solidFill>
                  <a:srgbClr val="000000"/>
                </a:solidFill>
              </a:rPr>
              <a:t>が出現した</a:t>
            </a:r>
            <a:r>
              <a:rPr lang="ja-JP" altLang="en-US" sz="2800" dirty="0" smtClean="0">
                <a:solidFill>
                  <a:srgbClr val="000000"/>
                </a:solidFill>
              </a:rPr>
              <a:t>。 </a:t>
            </a:r>
          </a:p>
        </p:txBody>
      </p:sp>
    </p:spTree>
    <p:extLst>
      <p:ext uri="{BB962C8B-B14F-4D97-AF65-F5344CB8AC3E}">
        <p14:creationId xmlns:p14="http://schemas.microsoft.com/office/powerpoint/2010/main" val="18219823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1865" y="-39419"/>
            <a:ext cx="8353495" cy="7294305"/>
          </a:xfrm>
          <a:prstGeom prst="rect">
            <a:avLst/>
          </a:prstGeom>
        </p:spPr>
        <p:txBody>
          <a:bodyPr wrap="square">
            <a:spAutoFit/>
          </a:bodyPr>
          <a:lstStyle/>
          <a:p>
            <a:r>
              <a:rPr lang="en-US" altLang="ja-JP" dirty="0"/>
              <a:t>&lt;text id="260" type="</a:t>
            </a:r>
            <a:r>
              <a:rPr lang="ja-JP" altLang="en-US" dirty="0"/>
              <a:t>血液・造血器疾患</a:t>
            </a:r>
            <a:r>
              <a:rPr lang="en-US" altLang="ja-JP" dirty="0"/>
              <a:t>"&gt;</a:t>
            </a:r>
          </a:p>
          <a:p>
            <a:r>
              <a:rPr lang="ja-JP" altLang="en-US" dirty="0"/>
              <a:t>４８歳の女性．</a:t>
            </a:r>
          </a:p>
          <a:p>
            <a:r>
              <a:rPr lang="en-US" altLang="ja-JP" dirty="0"/>
              <a:t>&lt;c </a:t>
            </a:r>
            <a:r>
              <a:rPr lang="en-US" altLang="ja-JP" dirty="0" err="1"/>
              <a:t>icd</a:t>
            </a:r>
            <a:r>
              <a:rPr lang="en-US" altLang="ja-JP" dirty="0"/>
              <a:t>="R53_"&gt;</a:t>
            </a:r>
            <a:r>
              <a:rPr lang="ja-JP" altLang="en-US" dirty="0"/>
              <a:t>全身倦怠感</a:t>
            </a:r>
            <a:r>
              <a:rPr lang="en-US" altLang="ja-JP" dirty="0"/>
              <a:t>&lt;/c&gt;</a:t>
            </a:r>
            <a:r>
              <a:rPr lang="ja-JP" altLang="en-US" dirty="0"/>
              <a:t>と</a:t>
            </a:r>
            <a:r>
              <a:rPr lang="en-US" altLang="ja-JP" dirty="0"/>
              <a:t>&lt;c </a:t>
            </a:r>
            <a:r>
              <a:rPr lang="en-US" altLang="ja-JP" dirty="0" err="1"/>
              <a:t>icd</a:t>
            </a:r>
            <a:r>
              <a:rPr lang="en-US" altLang="ja-JP" dirty="0"/>
              <a:t>="R509"&gt;</a:t>
            </a:r>
            <a:r>
              <a:rPr lang="ja-JP" altLang="en-US" dirty="0"/>
              <a:t>発熱</a:t>
            </a:r>
            <a:r>
              <a:rPr lang="en-US" altLang="ja-JP" dirty="0"/>
              <a:t>&lt;/c&gt;</a:t>
            </a:r>
            <a:r>
              <a:rPr lang="ja-JP" altLang="en-US" dirty="0"/>
              <a:t>とのため来院した．</a:t>
            </a:r>
          </a:p>
          <a:p>
            <a:r>
              <a:rPr lang="ja-JP" altLang="en-US" dirty="0"/>
              <a:t>現病歴：</a:t>
            </a:r>
            <a:r>
              <a:rPr lang="en-US" altLang="ja-JP" dirty="0"/>
              <a:t>&lt;t&gt;</a:t>
            </a:r>
            <a:r>
              <a:rPr lang="ja-JP" altLang="en-US" dirty="0"/>
              <a:t>３ヵ月前</a:t>
            </a:r>
            <a:r>
              <a:rPr lang="en-US" altLang="ja-JP" dirty="0"/>
              <a:t>&lt;/t&gt;</a:t>
            </a:r>
            <a:r>
              <a:rPr lang="ja-JP" altLang="en-US" dirty="0"/>
              <a:t>から</a:t>
            </a:r>
            <a:r>
              <a:rPr lang="en-US" altLang="ja-JP" dirty="0"/>
              <a:t>&lt;c </a:t>
            </a:r>
            <a:r>
              <a:rPr lang="en-US" altLang="ja-JP" dirty="0" err="1"/>
              <a:t>icd</a:t>
            </a:r>
            <a:r>
              <a:rPr lang="en-US" altLang="ja-JP" dirty="0"/>
              <a:t>="R53_"&gt;</a:t>
            </a:r>
            <a:r>
              <a:rPr lang="ja-JP" altLang="en-US" dirty="0"/>
              <a:t>全身倦怠感</a:t>
            </a:r>
            <a:r>
              <a:rPr lang="en-US" altLang="ja-JP" dirty="0"/>
              <a:t>&lt;/c&gt;</a:t>
            </a:r>
            <a:r>
              <a:rPr lang="ja-JP" altLang="en-US" dirty="0"/>
              <a:t>を自覚し，</a:t>
            </a:r>
            <a:r>
              <a:rPr lang="en-US" altLang="ja-JP" dirty="0"/>
              <a:t>&lt;t&gt;</a:t>
            </a:r>
            <a:r>
              <a:rPr lang="ja-JP" altLang="en-US" dirty="0"/>
              <a:t>１ヵ月前</a:t>
            </a:r>
            <a:r>
              <a:rPr lang="en-US" altLang="ja-JP" dirty="0"/>
              <a:t>&lt;/t&gt;</a:t>
            </a:r>
            <a:r>
              <a:rPr lang="ja-JP" altLang="en-US" dirty="0"/>
              <a:t>から</a:t>
            </a:r>
            <a:r>
              <a:rPr lang="en-US" altLang="ja-JP" dirty="0"/>
              <a:t>&lt;c </a:t>
            </a:r>
            <a:r>
              <a:rPr lang="en-US" altLang="ja-JP" dirty="0" err="1"/>
              <a:t>icd</a:t>
            </a:r>
            <a:r>
              <a:rPr lang="en-US" altLang="ja-JP" dirty="0"/>
              <a:t>="R509"&gt;</a:t>
            </a:r>
            <a:r>
              <a:rPr lang="ja-JP" altLang="en-US" dirty="0"/>
              <a:t>発熱</a:t>
            </a:r>
            <a:r>
              <a:rPr lang="en-US" altLang="ja-JP" dirty="0"/>
              <a:t>&lt;/c&gt;</a:t>
            </a:r>
            <a:r>
              <a:rPr lang="ja-JP" altLang="en-US" dirty="0"/>
              <a:t>と</a:t>
            </a:r>
            <a:r>
              <a:rPr lang="en-US" altLang="ja-JP" dirty="0"/>
              <a:t>&lt;c&gt;</a:t>
            </a:r>
            <a:r>
              <a:rPr lang="ja-JP" altLang="en-US" dirty="0"/>
              <a:t>体重減少</a:t>
            </a:r>
            <a:r>
              <a:rPr lang="en-US" altLang="ja-JP" dirty="0"/>
              <a:t>&lt;/c&gt;</a:t>
            </a:r>
            <a:r>
              <a:rPr lang="ja-JP" altLang="en-US" dirty="0"/>
              <a:t>とが出現した．</a:t>
            </a:r>
          </a:p>
          <a:p>
            <a:r>
              <a:rPr lang="ja-JP" altLang="en-US" dirty="0"/>
              <a:t>既往歴：特記すべきことはない．</a:t>
            </a:r>
          </a:p>
          <a:p>
            <a:r>
              <a:rPr lang="ja-JP" altLang="en-US" dirty="0"/>
              <a:t>現症：意識は清明．</a:t>
            </a:r>
          </a:p>
          <a:p>
            <a:r>
              <a:rPr lang="ja-JP" altLang="en-US" dirty="0"/>
              <a:t>身長１５４ｃｍ，体重５４ｋｇ．</a:t>
            </a:r>
          </a:p>
          <a:p>
            <a:r>
              <a:rPr lang="ja-JP" altLang="en-US" dirty="0"/>
              <a:t>体温３８．４</a:t>
            </a:r>
            <a:r>
              <a:rPr lang="en-US" altLang="ja-JP" dirty="0"/>
              <a:t>℃</a:t>
            </a:r>
            <a:r>
              <a:rPr lang="ja-JP" altLang="en-US" dirty="0"/>
              <a:t>．</a:t>
            </a:r>
          </a:p>
          <a:p>
            <a:r>
              <a:rPr lang="ja-JP" altLang="en-US" dirty="0"/>
              <a:t>呼吸数２０／分．</a:t>
            </a:r>
          </a:p>
          <a:p>
            <a:r>
              <a:rPr lang="ja-JP" altLang="en-US" dirty="0"/>
              <a:t>脈拍９６／分，整．</a:t>
            </a:r>
          </a:p>
          <a:p>
            <a:r>
              <a:rPr lang="ja-JP" altLang="en-US" dirty="0"/>
              <a:t>血圧１１２／７２ｍｍＨｇ．</a:t>
            </a:r>
          </a:p>
          <a:p>
            <a:r>
              <a:rPr lang="ja-JP" altLang="en-US" dirty="0"/>
              <a:t>眼瞼結膜に</a:t>
            </a:r>
            <a:r>
              <a:rPr lang="en-US" altLang="ja-JP" dirty="0"/>
              <a:t>&lt;c modality="negation"&gt;</a:t>
            </a:r>
            <a:r>
              <a:rPr lang="ja-JP" altLang="en-US" dirty="0"/>
              <a:t>貧血</a:t>
            </a:r>
            <a:r>
              <a:rPr lang="en-US" altLang="ja-JP" dirty="0"/>
              <a:t>&lt;/c&gt;</a:t>
            </a:r>
            <a:r>
              <a:rPr lang="ja-JP" altLang="en-US" dirty="0"/>
              <a:t>はなく，眼球結膜に</a:t>
            </a:r>
            <a:r>
              <a:rPr lang="en-US" altLang="ja-JP" dirty="0"/>
              <a:t>&lt;c modality="negation"&gt;</a:t>
            </a:r>
            <a:r>
              <a:rPr lang="ja-JP" altLang="en-US" dirty="0"/>
              <a:t>黄疸</a:t>
            </a:r>
            <a:r>
              <a:rPr lang="en-US" altLang="ja-JP" dirty="0"/>
              <a:t>&lt;/c&gt;</a:t>
            </a:r>
            <a:r>
              <a:rPr lang="ja-JP" altLang="en-US" dirty="0"/>
              <a:t>はない．</a:t>
            </a:r>
          </a:p>
          <a:p>
            <a:r>
              <a:rPr lang="ja-JP" altLang="en-US" dirty="0"/>
              <a:t>両側の頚部と腋窩とに大豆大のリンパ節を数個触知する．</a:t>
            </a:r>
          </a:p>
          <a:p>
            <a:r>
              <a:rPr lang="ja-JP" altLang="en-US" dirty="0"/>
              <a:t>胸部所見に異常を認めない．</a:t>
            </a:r>
          </a:p>
          <a:p>
            <a:r>
              <a:rPr lang="ja-JP" altLang="en-US" dirty="0"/>
              <a:t>腹部は平坦，軟で，脾を左肋骨弓下に２ｃｍ触知する．</a:t>
            </a:r>
          </a:p>
          <a:p>
            <a:r>
              <a:rPr lang="ja-JP" altLang="en-US" dirty="0"/>
              <a:t>下肢に</a:t>
            </a:r>
            <a:r>
              <a:rPr lang="en-US" altLang="ja-JP" dirty="0"/>
              <a:t>&lt;c modality="negation"&gt;</a:t>
            </a:r>
            <a:r>
              <a:rPr lang="ja-JP" altLang="en-US" dirty="0"/>
              <a:t>浮腫</a:t>
            </a:r>
            <a:r>
              <a:rPr lang="en-US" altLang="ja-JP" dirty="0"/>
              <a:t>&lt;/c&gt;</a:t>
            </a:r>
            <a:r>
              <a:rPr lang="ja-JP" altLang="en-US" dirty="0"/>
              <a:t>を認めない．</a:t>
            </a:r>
          </a:p>
          <a:p>
            <a:r>
              <a:rPr lang="ja-JP" altLang="en-US" dirty="0"/>
              <a:t>検査所見：尿所見：蛋白（－），糖（－）．</a:t>
            </a:r>
          </a:p>
          <a:p>
            <a:r>
              <a:rPr lang="ja-JP" altLang="en-US" dirty="0"/>
              <a:t>血液所見：赤血球３８０万，Ｈｂ１１．５ｇ／ｄｌ，Ｈｔ３５％，白血球６，２００，血小板２７万．</a:t>
            </a:r>
          </a:p>
          <a:p>
            <a:r>
              <a:rPr lang="ja-JP" altLang="en-US" dirty="0"/>
              <a:t>血清生化学所見：総蛋白７．０ｇ／ｄｌ，アルブミン４．０ｇ／ｄｌ，クレアチニン０．７ｍｇ／ｄｌ，ＡＳＴ２２単位，ＡＬＴ１２単位，ＬＤＨ５６０単位（基準１７６～３５３），ＣＫ３５単位（基準１０～４０）．ＣＲＰ３．２ｍｇ／ｄｌ．</a:t>
            </a:r>
          </a:p>
          <a:p>
            <a:r>
              <a:rPr lang="ja-JP" altLang="en-US" dirty="0"/>
              <a:t>診断：</a:t>
            </a:r>
            <a:r>
              <a:rPr lang="en-US" altLang="ja-JP" dirty="0"/>
              <a:t>&lt;c&gt;</a:t>
            </a:r>
            <a:r>
              <a:rPr lang="ja-JP" altLang="en-US" dirty="0"/>
              <a:t>悪性リンパ腫</a:t>
            </a:r>
            <a:r>
              <a:rPr lang="en-US" altLang="ja-JP" dirty="0"/>
              <a:t>&lt;/c&gt;</a:t>
            </a:r>
            <a:r>
              <a:rPr lang="ja-JP" altLang="en-US" dirty="0"/>
              <a:t>（鑑別として</a:t>
            </a:r>
            <a:r>
              <a:rPr lang="en-US" altLang="ja-JP" dirty="0"/>
              <a:t>&lt;c&gt;</a:t>
            </a:r>
            <a:r>
              <a:rPr lang="ja-JP" altLang="en-US" dirty="0"/>
              <a:t>伝染性単核球症</a:t>
            </a:r>
            <a:r>
              <a:rPr lang="en-US" altLang="ja-JP" dirty="0"/>
              <a:t>&lt;/c&gt;</a:t>
            </a:r>
            <a:r>
              <a:rPr lang="ja-JP" altLang="en-US" dirty="0"/>
              <a:t>，</a:t>
            </a:r>
            <a:r>
              <a:rPr lang="en-US" altLang="ja-JP" dirty="0"/>
              <a:t>&lt;c&gt;</a:t>
            </a:r>
            <a:r>
              <a:rPr lang="ja-JP" altLang="en-US" dirty="0"/>
              <a:t>成人Ｓｔｉｌｌ病</a:t>
            </a:r>
            <a:r>
              <a:rPr lang="en-US" altLang="ja-JP" dirty="0"/>
              <a:t>&lt;/c&gt;</a:t>
            </a:r>
            <a:r>
              <a:rPr lang="ja-JP" altLang="en-US" dirty="0"/>
              <a:t>）</a:t>
            </a:r>
          </a:p>
          <a:p>
            <a:r>
              <a:rPr lang="en-US" altLang="ja-JP" dirty="0"/>
              <a:t>&lt;/text&gt;</a:t>
            </a:r>
          </a:p>
          <a:p>
            <a:endParaRPr lang="en-US" altLang="ja-JP" dirty="0"/>
          </a:p>
        </p:txBody>
      </p:sp>
    </p:spTree>
    <p:extLst>
      <p:ext uri="{BB962C8B-B14F-4D97-AF65-F5344CB8AC3E}">
        <p14:creationId xmlns:p14="http://schemas.microsoft.com/office/powerpoint/2010/main" val="3620584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6563" y="93948"/>
            <a:ext cx="8864132" cy="24437485"/>
          </a:xfrm>
          <a:prstGeom prst="rect">
            <a:avLst/>
          </a:prstGeom>
        </p:spPr>
        <p:txBody>
          <a:bodyPr wrap="square">
            <a:spAutoFit/>
          </a:bodyPr>
          <a:lstStyle/>
          <a:p>
            <a:r>
              <a:rPr lang="en-US" altLang="ja-JP" sz="1400" dirty="0"/>
              <a:t>&lt;text id="001" type="</a:t>
            </a:r>
            <a:r>
              <a:rPr lang="ja-JP" altLang="en-US" sz="1400" dirty="0"/>
              <a:t>消化管・腹壁・腹膜疾患</a:t>
            </a:r>
            <a:r>
              <a:rPr lang="en-US" altLang="ja-JP" sz="1400" dirty="0"/>
              <a:t>"&gt;</a:t>
            </a:r>
          </a:p>
          <a:p>
            <a:r>
              <a:rPr lang="ja-JP" altLang="en-US" sz="1400" dirty="0"/>
              <a:t>確定診断名（主病名および副病名）</a:t>
            </a:r>
          </a:p>
          <a:p>
            <a:r>
              <a:rPr lang="ja-JP" altLang="en-US" sz="1400" dirty="0"/>
              <a:t>＃１．</a:t>
            </a:r>
            <a:r>
              <a:rPr lang="en-US" altLang="ja-JP" sz="1400" dirty="0"/>
              <a:t>&lt;c </a:t>
            </a:r>
            <a:r>
              <a:rPr lang="en-US" altLang="ja-JP" sz="1400" dirty="0" err="1"/>
              <a:t>icd</a:t>
            </a:r>
            <a:r>
              <a:rPr lang="en-US" altLang="ja-JP" sz="1400" dirty="0"/>
              <a:t>="K922"&gt;</a:t>
            </a:r>
            <a:r>
              <a:rPr lang="ja-JP" altLang="en-US" sz="1400" dirty="0"/>
              <a:t>上部消化管出血</a:t>
            </a:r>
            <a:r>
              <a:rPr lang="en-US" altLang="ja-JP" sz="1400" dirty="0"/>
              <a:t>&lt;/c&gt;</a:t>
            </a:r>
          </a:p>
          <a:p>
            <a:r>
              <a:rPr lang="ja-JP" altLang="en-US" sz="1400" dirty="0"/>
              <a:t>＃２．</a:t>
            </a:r>
            <a:r>
              <a:rPr lang="en-US" altLang="ja-JP" sz="1400" dirty="0"/>
              <a:t>&lt;c </a:t>
            </a:r>
            <a:r>
              <a:rPr lang="en-US" altLang="ja-JP" sz="1400" dirty="0" err="1"/>
              <a:t>icd</a:t>
            </a:r>
            <a:r>
              <a:rPr lang="en-US" altLang="ja-JP" sz="1400" dirty="0"/>
              <a:t>="L89_"&gt;</a:t>
            </a:r>
            <a:r>
              <a:rPr lang="ja-JP" altLang="en-US" sz="1400" dirty="0"/>
              <a:t>仙骨部褥瘡</a:t>
            </a:r>
            <a:r>
              <a:rPr lang="en-US" altLang="ja-JP" sz="1400" dirty="0"/>
              <a:t>&lt;/c&gt;</a:t>
            </a:r>
          </a:p>
          <a:p>
            <a:r>
              <a:rPr lang="ja-JP" altLang="en-US" sz="1400" dirty="0"/>
              <a:t>＃３．</a:t>
            </a:r>
            <a:r>
              <a:rPr lang="en-US" altLang="ja-JP" sz="1400" dirty="0"/>
              <a:t>&lt;c </a:t>
            </a:r>
            <a:r>
              <a:rPr lang="en-US" altLang="ja-JP" sz="1400" dirty="0" err="1"/>
              <a:t>icd</a:t>
            </a:r>
            <a:r>
              <a:rPr lang="en-US" altLang="ja-JP" sz="1400" dirty="0"/>
              <a:t>="L039"&gt;</a:t>
            </a:r>
            <a:r>
              <a:rPr lang="ja-JP" altLang="en-US" sz="1400" dirty="0"/>
              <a:t>蜂巣炎</a:t>
            </a:r>
            <a:r>
              <a:rPr lang="en-US" altLang="ja-JP" sz="1400" dirty="0"/>
              <a:t>&lt;/c&gt;</a:t>
            </a:r>
          </a:p>
          <a:p>
            <a:r>
              <a:rPr lang="ja-JP" altLang="en-US" sz="1400" dirty="0"/>
              <a:t>＃４．</a:t>
            </a:r>
            <a:r>
              <a:rPr lang="en-US" altLang="ja-JP" sz="1400" dirty="0"/>
              <a:t>&lt;c </a:t>
            </a:r>
            <a:r>
              <a:rPr lang="en-US" altLang="ja-JP" sz="1400" dirty="0" err="1"/>
              <a:t>icd</a:t>
            </a:r>
            <a:r>
              <a:rPr lang="en-US" altLang="ja-JP" sz="1400" dirty="0"/>
              <a:t>="F205"&gt;</a:t>
            </a:r>
            <a:r>
              <a:rPr lang="ja-JP" altLang="en-US" sz="1400" dirty="0"/>
              <a:t>残遺型統合失調症</a:t>
            </a:r>
            <a:r>
              <a:rPr lang="en-US" altLang="ja-JP" sz="1400" dirty="0"/>
              <a:t>&lt;/c</a:t>
            </a:r>
            <a:r>
              <a:rPr lang="en-US" altLang="ja-JP" sz="1400" dirty="0" smtClean="0"/>
              <a:t>&gt;</a:t>
            </a:r>
            <a:endParaRPr lang="en-US" altLang="ja-JP" sz="1400" dirty="0"/>
          </a:p>
          <a:p>
            <a:r>
              <a:rPr lang="en-US" altLang="ja-JP" sz="1400" dirty="0"/>
              <a:t>【</a:t>
            </a:r>
            <a:r>
              <a:rPr lang="ja-JP" altLang="en-US" sz="1400" dirty="0"/>
              <a:t>主訴</a:t>
            </a:r>
            <a:r>
              <a:rPr lang="en-US" altLang="ja-JP" sz="1400" dirty="0"/>
              <a:t>】</a:t>
            </a:r>
          </a:p>
          <a:p>
            <a:r>
              <a:rPr lang="en-US" altLang="ja-JP" sz="1400" dirty="0"/>
              <a:t>&lt;c </a:t>
            </a:r>
            <a:r>
              <a:rPr lang="en-US" altLang="ja-JP" sz="1400" dirty="0" err="1"/>
              <a:t>icd</a:t>
            </a:r>
            <a:r>
              <a:rPr lang="en-US" altLang="ja-JP" sz="1400" dirty="0"/>
              <a:t>="R11_"&gt;</a:t>
            </a:r>
            <a:r>
              <a:rPr lang="ja-JP" altLang="en-US" sz="1400" dirty="0"/>
              <a:t>嘔吐</a:t>
            </a:r>
            <a:r>
              <a:rPr lang="en-US" altLang="ja-JP" sz="1400" dirty="0"/>
              <a:t>&lt;/c&gt;</a:t>
            </a:r>
            <a:r>
              <a:rPr lang="ja-JP" altLang="en-US" sz="1400" dirty="0"/>
              <a:t>、</a:t>
            </a:r>
            <a:r>
              <a:rPr lang="en-US" altLang="ja-JP" sz="1400" dirty="0"/>
              <a:t>&lt;c </a:t>
            </a:r>
            <a:r>
              <a:rPr lang="en-US" altLang="ja-JP" sz="1400" dirty="0" err="1"/>
              <a:t>icd</a:t>
            </a:r>
            <a:r>
              <a:rPr lang="en-US" altLang="ja-JP" sz="1400" dirty="0"/>
              <a:t>="R630"&gt;</a:t>
            </a:r>
            <a:r>
              <a:rPr lang="ja-JP" altLang="en-US" sz="1400" dirty="0"/>
              <a:t>食欲不振</a:t>
            </a:r>
            <a:r>
              <a:rPr lang="en-US" altLang="ja-JP" sz="1400" dirty="0"/>
              <a:t>&lt;/c</a:t>
            </a:r>
            <a:r>
              <a:rPr lang="en-US" altLang="ja-JP" sz="1400" dirty="0" smtClean="0"/>
              <a:t>&gt;</a:t>
            </a:r>
            <a:endParaRPr lang="en-US" altLang="ja-JP" sz="1400" dirty="0"/>
          </a:p>
          <a:p>
            <a:r>
              <a:rPr lang="en-US" altLang="ja-JP" sz="1400" dirty="0"/>
              <a:t>【</a:t>
            </a:r>
            <a:r>
              <a:rPr lang="ja-JP" altLang="en-US" sz="1400" dirty="0"/>
              <a:t>現病歴</a:t>
            </a:r>
            <a:r>
              <a:rPr lang="en-US" altLang="ja-JP" sz="1400" dirty="0"/>
              <a:t>】</a:t>
            </a:r>
          </a:p>
          <a:p>
            <a:r>
              <a:rPr lang="en-US" altLang="ja-JP" sz="1400" dirty="0"/>
              <a:t>&lt;typo&gt;&lt;t&gt;</a:t>
            </a:r>
            <a:r>
              <a:rPr lang="ja-JP" altLang="en-US" sz="1400" dirty="0"/>
              <a:t>２週間前</a:t>
            </a:r>
            <a:r>
              <a:rPr lang="en-US" altLang="ja-JP" sz="1400" dirty="0"/>
              <a:t>&lt;/t&gt;</a:t>
            </a:r>
            <a:r>
              <a:rPr lang="ja-JP" altLang="en-US" sz="1400" dirty="0"/>
              <a:t>から</a:t>
            </a:r>
            <a:r>
              <a:rPr lang="en-US" altLang="ja-JP" sz="1400" dirty="0"/>
              <a:t>&lt;c </a:t>
            </a:r>
            <a:r>
              <a:rPr lang="en-US" altLang="ja-JP" sz="1400" dirty="0" err="1"/>
              <a:t>icd</a:t>
            </a:r>
            <a:r>
              <a:rPr lang="en-US" altLang="ja-JP" sz="1400" dirty="0"/>
              <a:t>="R11_"&gt;</a:t>
            </a:r>
            <a:r>
              <a:rPr lang="ja-JP" altLang="en-US" sz="1400" dirty="0"/>
              <a:t>嘔気</a:t>
            </a:r>
            <a:r>
              <a:rPr lang="en-US" altLang="ja-JP" sz="1400" dirty="0"/>
              <a:t>&lt;/c&gt;</a:t>
            </a:r>
            <a:r>
              <a:rPr lang="ja-JP" altLang="en-US" sz="1400" dirty="0"/>
              <a:t>出現、嘔吐時黒色の残渣あり、食事時をしてもすぐ吐くようになり、以前は外に買い物に行くことができたが、</a:t>
            </a:r>
            <a:r>
              <a:rPr lang="en-US" altLang="ja-JP" sz="1400" dirty="0"/>
              <a:t>&lt;t&gt;</a:t>
            </a:r>
            <a:r>
              <a:rPr lang="ja-JP" altLang="en-US" sz="1400" dirty="0"/>
              <a:t>２月１３日</a:t>
            </a:r>
            <a:r>
              <a:rPr lang="en-US" altLang="ja-JP" sz="1400" dirty="0"/>
              <a:t>&lt;/t&gt;</a:t>
            </a:r>
            <a:r>
              <a:rPr lang="ja-JP" altLang="en-US" sz="1400" dirty="0"/>
              <a:t>に息子がなくなってから</a:t>
            </a:r>
            <a:r>
              <a:rPr lang="en-US" altLang="ja-JP" sz="1400" dirty="0"/>
              <a:t>&lt;t&gt;</a:t>
            </a:r>
            <a:r>
              <a:rPr lang="ja-JP" altLang="en-US" sz="1400" dirty="0"/>
              <a:t>２月２１日</a:t>
            </a:r>
            <a:r>
              <a:rPr lang="en-US" altLang="ja-JP" sz="1400" dirty="0"/>
              <a:t>&lt;/t&gt;</a:t>
            </a:r>
            <a:r>
              <a:rPr lang="ja-JP" altLang="en-US" sz="1400" dirty="0"/>
              <a:t>より兄の家に身を寄せていた。</a:t>
            </a:r>
            <a:r>
              <a:rPr lang="en-US" altLang="ja-JP" sz="1400" dirty="0"/>
              <a:t>&lt;/typo&gt;</a:t>
            </a:r>
          </a:p>
          <a:p>
            <a:r>
              <a:rPr lang="en-US" altLang="ja-JP" sz="1400" dirty="0"/>
              <a:t>&lt;t&gt;</a:t>
            </a:r>
            <a:r>
              <a:rPr lang="ja-JP" altLang="en-US" sz="1400" dirty="0"/>
              <a:t>２月初め</a:t>
            </a:r>
            <a:r>
              <a:rPr lang="en-US" altLang="ja-JP" sz="1400" dirty="0"/>
              <a:t>&lt;/t&gt;</a:t>
            </a:r>
            <a:r>
              <a:rPr lang="ja-JP" altLang="en-US" sz="1400" dirty="0"/>
              <a:t>から</a:t>
            </a:r>
            <a:r>
              <a:rPr lang="en-US" altLang="ja-JP" sz="1400" dirty="0"/>
              <a:t>&lt;c </a:t>
            </a:r>
            <a:r>
              <a:rPr lang="en-US" altLang="ja-JP" sz="1400" dirty="0" err="1"/>
              <a:t>icd</a:t>
            </a:r>
            <a:r>
              <a:rPr lang="en-US" altLang="ja-JP" sz="1400" dirty="0"/>
              <a:t>="R11_"&gt;</a:t>
            </a:r>
            <a:r>
              <a:rPr lang="ja-JP" altLang="en-US" sz="1400" dirty="0"/>
              <a:t>嘔気</a:t>
            </a:r>
            <a:r>
              <a:rPr lang="en-US" altLang="ja-JP" sz="1400" dirty="0"/>
              <a:t>&lt;/c&gt;</a:t>
            </a:r>
            <a:r>
              <a:rPr lang="ja-JP" altLang="en-US" sz="1400" dirty="0"/>
              <a:t>出現食欲もなく、</a:t>
            </a:r>
            <a:r>
              <a:rPr lang="en-US" altLang="ja-JP" sz="1400" dirty="0"/>
              <a:t>&lt;c </a:t>
            </a:r>
            <a:r>
              <a:rPr lang="en-US" altLang="ja-JP" sz="1400" dirty="0" err="1"/>
              <a:t>icd</a:t>
            </a:r>
            <a:r>
              <a:rPr lang="en-US" altLang="ja-JP" sz="1400" dirty="0"/>
              <a:t>="-1"&gt;</a:t>
            </a:r>
            <a:r>
              <a:rPr lang="ja-JP" altLang="en-US" sz="1400" dirty="0"/>
              <a:t>臥床がち</a:t>
            </a:r>
            <a:r>
              <a:rPr lang="en-US" altLang="ja-JP" sz="1400" dirty="0"/>
              <a:t>&lt;/c&gt;</a:t>
            </a:r>
            <a:r>
              <a:rPr lang="ja-JP" altLang="en-US" sz="1400" dirty="0"/>
              <a:t>となり、</a:t>
            </a:r>
            <a:r>
              <a:rPr lang="en-US" altLang="ja-JP" sz="1400" dirty="0"/>
              <a:t>&lt;t&gt;</a:t>
            </a:r>
            <a:r>
              <a:rPr lang="ja-JP" altLang="en-US" sz="1400" dirty="0"/>
              <a:t>１週間ほど前</a:t>
            </a:r>
            <a:r>
              <a:rPr lang="en-US" altLang="ja-JP" sz="1400" dirty="0"/>
              <a:t>&lt;/t&gt;</a:t>
            </a:r>
            <a:r>
              <a:rPr lang="ja-JP" altLang="en-US" sz="1400" dirty="0"/>
              <a:t>からたってもふらふらするようになり家で</a:t>
            </a:r>
            <a:r>
              <a:rPr lang="en-US" altLang="ja-JP" sz="1400" dirty="0"/>
              <a:t>&lt;c </a:t>
            </a:r>
            <a:r>
              <a:rPr lang="en-US" altLang="ja-JP" sz="1400" dirty="0" err="1"/>
              <a:t>icd</a:t>
            </a:r>
            <a:r>
              <a:rPr lang="en-US" altLang="ja-JP" sz="1400" dirty="0"/>
              <a:t>="-1"&gt;</a:t>
            </a:r>
            <a:r>
              <a:rPr lang="ja-JP" altLang="en-US" sz="1400" dirty="0"/>
              <a:t>寝たきり</a:t>
            </a:r>
            <a:r>
              <a:rPr lang="en-US" altLang="ja-JP" sz="1400" dirty="0"/>
              <a:t>&lt;/c&gt;</a:t>
            </a:r>
            <a:r>
              <a:rPr lang="ja-JP" altLang="en-US" sz="1400" dirty="0"/>
              <a:t>となり食事を取れなかった。</a:t>
            </a:r>
          </a:p>
          <a:p>
            <a:r>
              <a:rPr lang="en-US" altLang="ja-JP" sz="1400" dirty="0"/>
              <a:t>&lt;t&gt;</a:t>
            </a:r>
            <a:r>
              <a:rPr lang="ja-JP" altLang="en-US" sz="1400" dirty="0"/>
              <a:t>３月１９日</a:t>
            </a:r>
            <a:r>
              <a:rPr lang="en-US" altLang="ja-JP" sz="1400" dirty="0"/>
              <a:t>&lt;/t&gt;</a:t>
            </a:r>
            <a:r>
              <a:rPr lang="ja-JP" altLang="en-US" sz="1400" dirty="0"/>
              <a:t>当院救急搬送となった</a:t>
            </a:r>
            <a:r>
              <a:rPr lang="ja-JP" altLang="en-US" sz="1400" dirty="0" smtClean="0"/>
              <a:t>。</a:t>
            </a:r>
            <a:endParaRPr lang="ja-JP" altLang="en-US" sz="1400" dirty="0"/>
          </a:p>
          <a:p>
            <a:r>
              <a:rPr lang="en-US" altLang="ja-JP" sz="1400" dirty="0"/>
              <a:t>【</a:t>
            </a:r>
            <a:r>
              <a:rPr lang="ja-JP" altLang="en-US" sz="1400" dirty="0"/>
              <a:t>既往歴</a:t>
            </a:r>
            <a:r>
              <a:rPr lang="en-US" altLang="ja-JP" sz="1400" dirty="0"/>
              <a:t>】</a:t>
            </a:r>
          </a:p>
          <a:p>
            <a:r>
              <a:rPr lang="en-US" altLang="ja-JP" sz="1400" dirty="0"/>
              <a:t>&lt;c </a:t>
            </a:r>
            <a:r>
              <a:rPr lang="en-US" altLang="ja-JP" sz="1400" dirty="0" err="1"/>
              <a:t>icd</a:t>
            </a:r>
            <a:r>
              <a:rPr lang="en-US" altLang="ja-JP" sz="1400" dirty="0"/>
              <a:t>="F209"&gt;</a:t>
            </a:r>
            <a:r>
              <a:rPr lang="ja-JP" altLang="en-US" sz="1400" dirty="0"/>
              <a:t>統合失調</a:t>
            </a:r>
            <a:r>
              <a:rPr lang="en-US" altLang="ja-JP" sz="1400" dirty="0"/>
              <a:t>&lt;/c</a:t>
            </a:r>
            <a:r>
              <a:rPr lang="en-US" altLang="ja-JP" sz="1400" dirty="0" smtClean="0"/>
              <a:t>&gt;</a:t>
            </a:r>
            <a:endParaRPr lang="en-US" altLang="ja-JP" sz="1400" dirty="0"/>
          </a:p>
          <a:p>
            <a:r>
              <a:rPr lang="en-US" altLang="ja-JP" sz="1400" dirty="0"/>
              <a:t>【</a:t>
            </a:r>
            <a:r>
              <a:rPr lang="ja-JP" altLang="en-US" sz="1400" dirty="0"/>
              <a:t>家族歴</a:t>
            </a:r>
            <a:r>
              <a:rPr lang="en-US" altLang="ja-JP" sz="1400" dirty="0"/>
              <a:t>】</a:t>
            </a:r>
          </a:p>
          <a:p>
            <a:r>
              <a:rPr lang="ja-JP" altLang="en-US" sz="1400" dirty="0"/>
              <a:t>特記すべきこと</a:t>
            </a:r>
            <a:r>
              <a:rPr lang="ja-JP" altLang="en-US" sz="1400" dirty="0" smtClean="0"/>
              <a:t>なし</a:t>
            </a:r>
            <a:endParaRPr lang="ja-JP" altLang="en-US" sz="1400" dirty="0"/>
          </a:p>
          <a:p>
            <a:r>
              <a:rPr lang="en-US" altLang="ja-JP" sz="1400" dirty="0"/>
              <a:t>【</a:t>
            </a:r>
            <a:r>
              <a:rPr lang="ja-JP" altLang="en-US" sz="1400" dirty="0"/>
              <a:t>生活歴</a:t>
            </a:r>
            <a:r>
              <a:rPr lang="en-US" altLang="ja-JP" sz="1400" dirty="0"/>
              <a:t>】</a:t>
            </a:r>
          </a:p>
          <a:p>
            <a:r>
              <a:rPr lang="ja-JP" altLang="en-US" sz="1400" dirty="0"/>
              <a:t>家族：兄、兄嫁と二人暮らし</a:t>
            </a:r>
            <a:r>
              <a:rPr lang="ja-JP" altLang="en-US" sz="1400" dirty="0" smtClean="0"/>
              <a:t>。</a:t>
            </a:r>
            <a:endParaRPr lang="ja-JP" altLang="en-US" sz="1400" dirty="0"/>
          </a:p>
          <a:p>
            <a:r>
              <a:rPr lang="en-US" altLang="ja-JP" sz="1400" dirty="0"/>
              <a:t>【</a:t>
            </a:r>
            <a:r>
              <a:rPr lang="ja-JP" altLang="en-US" sz="1400" dirty="0"/>
              <a:t>主な入院時現症</a:t>
            </a:r>
            <a:r>
              <a:rPr lang="en-US" altLang="ja-JP" sz="1400" dirty="0"/>
              <a:t>】</a:t>
            </a:r>
          </a:p>
          <a:p>
            <a:r>
              <a:rPr lang="en-US" altLang="ja-JP" sz="1400" dirty="0"/>
              <a:t>&lt;typo&gt;</a:t>
            </a:r>
            <a:r>
              <a:rPr lang="ja-JP" altLang="en-US" sz="1400" dirty="0"/>
              <a:t>ＪＣＳ０　</a:t>
            </a:r>
            <a:r>
              <a:rPr lang="en-US" altLang="ja-JP" sz="1400" dirty="0"/>
              <a:t>&lt;c </a:t>
            </a:r>
            <a:r>
              <a:rPr lang="en-US" altLang="ja-JP" sz="1400" dirty="0" err="1"/>
              <a:t>icd</a:t>
            </a:r>
            <a:r>
              <a:rPr lang="en-US" altLang="ja-JP" sz="1400" dirty="0"/>
              <a:t>="-1"&gt;</a:t>
            </a:r>
            <a:r>
              <a:rPr lang="ja-JP" altLang="en-US" sz="1400" dirty="0"/>
              <a:t>意識清明</a:t>
            </a:r>
            <a:r>
              <a:rPr lang="en-US" altLang="ja-JP" sz="1400" dirty="0"/>
              <a:t>&lt;/c&gt;</a:t>
            </a:r>
            <a:r>
              <a:rPr lang="ja-JP" altLang="en-US" sz="1400" dirty="0"/>
              <a:t>バイタル１０２／６４ｍｍＨｇ　ＰＲ１１０　ＢＴ３５．６</a:t>
            </a:r>
            <a:r>
              <a:rPr lang="en-US" altLang="ja-JP" sz="1400" dirty="0"/>
              <a:t>℃</a:t>
            </a:r>
            <a:r>
              <a:rPr lang="ja-JP" altLang="en-US" sz="1400" dirty="0"/>
              <a:t>　</a:t>
            </a:r>
            <a:r>
              <a:rPr lang="en-US" altLang="ja-JP" sz="1400" dirty="0"/>
              <a:t>&lt;c </a:t>
            </a:r>
            <a:r>
              <a:rPr lang="en-US" altLang="ja-JP" sz="1400" dirty="0" err="1"/>
              <a:t>icd</a:t>
            </a:r>
            <a:r>
              <a:rPr lang="en-US" altLang="ja-JP" sz="1400" dirty="0"/>
              <a:t>="-1"&gt;</a:t>
            </a:r>
            <a:r>
              <a:rPr lang="ja-JP" altLang="en-US" sz="1400" dirty="0"/>
              <a:t>抹消冷汗</a:t>
            </a:r>
            <a:r>
              <a:rPr lang="en-US" altLang="ja-JP" sz="1400" dirty="0"/>
              <a:t>&lt;/c&gt;</a:t>
            </a:r>
            <a:r>
              <a:rPr lang="ja-JP" altLang="en-US" sz="1400" dirty="0"/>
              <a:t>（＋）</a:t>
            </a:r>
            <a:r>
              <a:rPr lang="en-US" altLang="ja-JP" sz="1400" dirty="0"/>
              <a:t>&lt;/typo&gt;</a:t>
            </a:r>
          </a:p>
          <a:p>
            <a:r>
              <a:rPr lang="ja-JP" altLang="en-US" sz="1400" dirty="0"/>
              <a:t>明らかな</a:t>
            </a:r>
            <a:r>
              <a:rPr lang="en-US" altLang="ja-JP" sz="1400" dirty="0"/>
              <a:t>&lt;c modality="negation"&gt;</a:t>
            </a:r>
            <a:r>
              <a:rPr lang="ja-JP" altLang="en-US" sz="1400" dirty="0"/>
              <a:t>麻痺</a:t>
            </a:r>
            <a:r>
              <a:rPr lang="en-US" altLang="ja-JP" sz="1400" dirty="0"/>
              <a:t>&lt;/c&gt;</a:t>
            </a:r>
            <a:r>
              <a:rPr lang="ja-JP" altLang="en-US" sz="1400" dirty="0"/>
              <a:t>なし。</a:t>
            </a:r>
          </a:p>
          <a:p>
            <a:r>
              <a:rPr lang="ja-JP" altLang="en-US" sz="1400" dirty="0"/>
              <a:t>脳神経学的な異常はなし。</a:t>
            </a:r>
          </a:p>
          <a:p>
            <a:r>
              <a:rPr lang="en-US" altLang="ja-JP" sz="1400" dirty="0"/>
              <a:t>&lt;c modality="negation"&gt;</a:t>
            </a:r>
            <a:r>
              <a:rPr lang="ja-JP" altLang="en-US" sz="1400" dirty="0"/>
              <a:t>眼球結膜黄疸</a:t>
            </a:r>
            <a:r>
              <a:rPr lang="en-US" altLang="ja-JP" sz="1400" dirty="0"/>
              <a:t>&lt;/c&gt;</a:t>
            </a:r>
            <a:r>
              <a:rPr lang="ja-JP" altLang="en-US" sz="1400" dirty="0"/>
              <a:t>なし。</a:t>
            </a:r>
          </a:p>
          <a:p>
            <a:r>
              <a:rPr lang="en-US" altLang="ja-JP" sz="1400" dirty="0"/>
              <a:t>&lt;c </a:t>
            </a:r>
            <a:r>
              <a:rPr lang="en-US" altLang="ja-JP" sz="1400" dirty="0" err="1"/>
              <a:t>icd</a:t>
            </a:r>
            <a:r>
              <a:rPr lang="en-US" altLang="ja-JP" sz="1400" dirty="0"/>
              <a:t>="H105"&gt;</a:t>
            </a:r>
            <a:r>
              <a:rPr lang="ja-JP" altLang="en-US" sz="1400" dirty="0"/>
              <a:t>眼瞼結膜貧血様</a:t>
            </a:r>
            <a:r>
              <a:rPr lang="en-US" altLang="ja-JP" sz="1400" dirty="0"/>
              <a:t>&lt;/c&gt;</a:t>
            </a:r>
            <a:r>
              <a:rPr lang="ja-JP" altLang="en-US" sz="1400" dirty="0"/>
              <a:t>。</a:t>
            </a:r>
          </a:p>
          <a:p>
            <a:r>
              <a:rPr lang="en-US" altLang="ja-JP" sz="1400" dirty="0"/>
              <a:t>&lt;c </a:t>
            </a:r>
            <a:r>
              <a:rPr lang="en-US" altLang="ja-JP" sz="1400" dirty="0" err="1"/>
              <a:t>icd</a:t>
            </a:r>
            <a:r>
              <a:rPr lang="en-US" altLang="ja-JP" sz="1400" dirty="0"/>
              <a:t>="H509"&gt;</a:t>
            </a:r>
            <a:r>
              <a:rPr lang="ja-JP" altLang="en-US" sz="1400" dirty="0"/>
              <a:t>右目斜視</a:t>
            </a:r>
            <a:r>
              <a:rPr lang="en-US" altLang="ja-JP" sz="1400" dirty="0"/>
              <a:t>&lt;/c&gt;</a:t>
            </a:r>
            <a:r>
              <a:rPr lang="ja-JP" altLang="en-US" sz="1400" dirty="0"/>
              <a:t>あり。</a:t>
            </a:r>
          </a:p>
          <a:p>
            <a:r>
              <a:rPr lang="en-US" altLang="ja-JP" sz="1400" dirty="0"/>
              <a:t>&lt;c modality="negation"&gt;</a:t>
            </a:r>
            <a:r>
              <a:rPr lang="ja-JP" altLang="en-US" sz="1400" dirty="0"/>
              <a:t>咽頭発赤</a:t>
            </a:r>
            <a:r>
              <a:rPr lang="en-US" altLang="ja-JP" sz="1400" dirty="0"/>
              <a:t>&lt;/c&gt;</a:t>
            </a:r>
            <a:r>
              <a:rPr lang="ja-JP" altLang="en-US" sz="1400" dirty="0"/>
              <a:t>なし。</a:t>
            </a:r>
          </a:p>
          <a:p>
            <a:r>
              <a:rPr lang="en-US" altLang="ja-JP" sz="1400" dirty="0"/>
              <a:t>&lt;c modality="negation"&gt;</a:t>
            </a:r>
            <a:r>
              <a:rPr lang="ja-JP" altLang="en-US" sz="1400" dirty="0"/>
              <a:t>頚部リンパ節腫脹</a:t>
            </a:r>
            <a:r>
              <a:rPr lang="en-US" altLang="ja-JP" sz="1400" dirty="0"/>
              <a:t>&lt;/c&gt;</a:t>
            </a:r>
            <a:r>
              <a:rPr lang="ja-JP" altLang="en-US" sz="1400" dirty="0"/>
              <a:t>なし。</a:t>
            </a:r>
          </a:p>
          <a:p>
            <a:r>
              <a:rPr lang="en-US" altLang="ja-JP" sz="1400" dirty="0"/>
              <a:t>&lt;c modality="negation"&gt;</a:t>
            </a:r>
            <a:r>
              <a:rPr lang="ja-JP" altLang="en-US" sz="1400" dirty="0"/>
              <a:t>胸部呼吸音異常</a:t>
            </a:r>
            <a:r>
              <a:rPr lang="en-US" altLang="ja-JP" sz="1400" dirty="0"/>
              <a:t>&lt;/c&gt;</a:t>
            </a:r>
            <a:r>
              <a:rPr lang="ja-JP" altLang="en-US" sz="1400" dirty="0"/>
              <a:t>無し。</a:t>
            </a:r>
          </a:p>
          <a:p>
            <a:r>
              <a:rPr lang="ja-JP" altLang="en-US" sz="1400" dirty="0"/>
              <a:t>心音Ｓ１</a:t>
            </a:r>
            <a:r>
              <a:rPr lang="en-US" altLang="ja-JP" sz="1400" dirty="0"/>
              <a:t>↓</a:t>
            </a:r>
            <a:r>
              <a:rPr lang="ja-JP" altLang="en-US" sz="1400" dirty="0"/>
              <a:t>Ｓ２</a:t>
            </a:r>
            <a:r>
              <a:rPr lang="en-US" altLang="ja-JP" sz="1400" dirty="0"/>
              <a:t>→</a:t>
            </a:r>
            <a:r>
              <a:rPr lang="ja-JP" altLang="en-US" sz="1400" dirty="0"/>
              <a:t>　</a:t>
            </a:r>
            <a:r>
              <a:rPr lang="en-US" altLang="ja-JP" sz="1400" dirty="0"/>
              <a:t>&lt;c modality="negation"&gt;</a:t>
            </a:r>
            <a:r>
              <a:rPr lang="ja-JP" altLang="en-US" sz="1400" dirty="0"/>
              <a:t>収縮期雑音聴取</a:t>
            </a:r>
            <a:r>
              <a:rPr lang="en-US" altLang="ja-JP" sz="1400" dirty="0"/>
              <a:t>&lt;/c&gt;</a:t>
            </a:r>
            <a:r>
              <a:rPr lang="ja-JP" altLang="en-US" sz="1400" dirty="0"/>
              <a:t>せず。</a:t>
            </a:r>
          </a:p>
          <a:p>
            <a:r>
              <a:rPr lang="ja-JP" altLang="en-US" sz="1400" dirty="0"/>
              <a:t>腹部正中に手術痕あり平坦、軟やや</a:t>
            </a:r>
            <a:r>
              <a:rPr lang="en-US" altLang="ja-JP" sz="1400" dirty="0"/>
              <a:t>&lt;c </a:t>
            </a:r>
            <a:r>
              <a:rPr lang="en-US" altLang="ja-JP" sz="1400" dirty="0" err="1"/>
              <a:t>icd</a:t>
            </a:r>
            <a:r>
              <a:rPr lang="en-US" altLang="ja-JP" sz="1400" dirty="0"/>
              <a:t>="E86_"&gt;</a:t>
            </a:r>
            <a:r>
              <a:rPr lang="ja-JP" altLang="en-US" sz="1400" dirty="0"/>
              <a:t>ツルゴール低下</a:t>
            </a:r>
            <a:r>
              <a:rPr lang="en-US" altLang="ja-JP" sz="1400" dirty="0"/>
              <a:t>&lt;/c&gt;</a:t>
            </a:r>
            <a:r>
              <a:rPr lang="ja-JP" altLang="en-US" sz="1400" dirty="0"/>
              <a:t>。</a:t>
            </a:r>
          </a:p>
          <a:p>
            <a:r>
              <a:rPr lang="en-US" altLang="ja-JP" sz="1400" dirty="0"/>
              <a:t>&lt;c </a:t>
            </a:r>
            <a:r>
              <a:rPr lang="en-US" altLang="ja-JP" sz="1400" dirty="0" err="1"/>
              <a:t>icd</a:t>
            </a:r>
            <a:r>
              <a:rPr lang="en-US" altLang="ja-JP" sz="1400" dirty="0"/>
              <a:t>="K810"&gt;</a:t>
            </a:r>
            <a:r>
              <a:rPr lang="ja-JP" altLang="en-US" sz="1400" dirty="0"/>
              <a:t>Ｍｕｒｐｈｙ徴候</a:t>
            </a:r>
            <a:r>
              <a:rPr lang="en-US" altLang="ja-JP" sz="1400" dirty="0"/>
              <a:t>&lt;/c&gt;</a:t>
            </a:r>
            <a:r>
              <a:rPr lang="ja-JP" altLang="en-US" sz="1400" dirty="0"/>
              <a:t>陰性。</a:t>
            </a:r>
          </a:p>
          <a:p>
            <a:r>
              <a:rPr lang="en-US" altLang="ja-JP" sz="1400" dirty="0"/>
              <a:t>&lt;c modality="negation"&gt;</a:t>
            </a:r>
            <a:r>
              <a:rPr lang="ja-JP" altLang="en-US" sz="1400" dirty="0"/>
              <a:t>鼠径リンパ腫脹</a:t>
            </a:r>
            <a:r>
              <a:rPr lang="en-US" altLang="ja-JP" sz="1400" dirty="0"/>
              <a:t>&lt;/c&gt;</a:t>
            </a:r>
            <a:r>
              <a:rPr lang="ja-JP" altLang="en-US" sz="1400" dirty="0"/>
              <a:t>なし。</a:t>
            </a:r>
          </a:p>
          <a:p>
            <a:r>
              <a:rPr lang="en-US" altLang="ja-JP" sz="1400" dirty="0"/>
              <a:t>&lt;c modality="negation"&gt;</a:t>
            </a:r>
            <a:r>
              <a:rPr lang="ja-JP" altLang="en-US" sz="1400" dirty="0"/>
              <a:t>抹消浮腫</a:t>
            </a:r>
            <a:r>
              <a:rPr lang="en-US" altLang="ja-JP" sz="1400" dirty="0"/>
              <a:t>&lt;/c&gt;</a:t>
            </a:r>
            <a:r>
              <a:rPr lang="ja-JP" altLang="en-US" sz="1400" dirty="0"/>
              <a:t>なし。</a:t>
            </a:r>
          </a:p>
          <a:p>
            <a:r>
              <a:rPr lang="ja-JP" altLang="en-US" sz="1400" dirty="0"/>
              <a:t>おむつに</a:t>
            </a:r>
            <a:r>
              <a:rPr lang="en-US" altLang="ja-JP" sz="1400" dirty="0"/>
              <a:t>&lt;c </a:t>
            </a:r>
            <a:r>
              <a:rPr lang="en-US" altLang="ja-JP" sz="1400" dirty="0" err="1"/>
              <a:t>icd</a:t>
            </a:r>
            <a:r>
              <a:rPr lang="en-US" altLang="ja-JP" sz="1400" dirty="0"/>
              <a:t>="R195"&gt;</a:t>
            </a:r>
            <a:r>
              <a:rPr lang="ja-JP" altLang="en-US" sz="1400" dirty="0"/>
              <a:t>黒色タール便</a:t>
            </a:r>
            <a:r>
              <a:rPr lang="en-US" altLang="ja-JP" sz="1400" dirty="0"/>
              <a:t>&lt;/c&gt;</a:t>
            </a:r>
            <a:r>
              <a:rPr lang="ja-JP" altLang="en-US" sz="1400" dirty="0"/>
              <a:t>１００ｍｌほど付着。</a:t>
            </a:r>
          </a:p>
          <a:p>
            <a:r>
              <a:rPr lang="ja-JP" altLang="en-US" sz="1400" dirty="0"/>
              <a:t>背部仙骨部に</a:t>
            </a:r>
            <a:r>
              <a:rPr lang="en-US" altLang="ja-JP" sz="1400" dirty="0"/>
              <a:t>&lt;c </a:t>
            </a:r>
            <a:r>
              <a:rPr lang="en-US" altLang="ja-JP" sz="1400" dirty="0" err="1"/>
              <a:t>icd</a:t>
            </a:r>
            <a:r>
              <a:rPr lang="en-US" altLang="ja-JP" sz="1400" dirty="0"/>
              <a:t>="L89_"&gt;</a:t>
            </a:r>
            <a:r>
              <a:rPr lang="ja-JP" altLang="en-US" sz="1400" dirty="0"/>
              <a:t>褥瘡</a:t>
            </a:r>
            <a:r>
              <a:rPr lang="en-US" altLang="ja-JP" sz="1400" dirty="0"/>
              <a:t>&lt;/c&gt;</a:t>
            </a:r>
            <a:r>
              <a:rPr lang="ja-JP" altLang="en-US" sz="1400" dirty="0"/>
              <a:t>。</a:t>
            </a:r>
          </a:p>
          <a:p>
            <a:endParaRPr lang="ja-JP" altLang="en-US" sz="1400" dirty="0"/>
          </a:p>
          <a:p>
            <a:r>
              <a:rPr lang="en-US" altLang="ja-JP" sz="1400" dirty="0"/>
              <a:t>【</a:t>
            </a:r>
            <a:r>
              <a:rPr lang="ja-JP" altLang="en-US" sz="1400" dirty="0"/>
              <a:t>主要な検査所見</a:t>
            </a:r>
            <a:r>
              <a:rPr lang="en-US" altLang="ja-JP" sz="1400" dirty="0"/>
              <a:t>】</a:t>
            </a:r>
          </a:p>
          <a:p>
            <a:r>
              <a:rPr lang="ja-JP" altLang="en-US" sz="1400" dirty="0"/>
              <a:t>ＷＢＣ　１７３００／</a:t>
            </a:r>
            <a:r>
              <a:rPr lang="en-US" altLang="ja-JP" sz="1400" dirty="0"/>
              <a:t>μ</a:t>
            </a:r>
            <a:r>
              <a:rPr lang="ja-JP" altLang="en-US" sz="1400" dirty="0"/>
              <a:t>ｌ，ＲＢＣ　２７１万／</a:t>
            </a:r>
            <a:r>
              <a:rPr lang="en-US" altLang="ja-JP" sz="1400" dirty="0"/>
              <a:t>μ</a:t>
            </a:r>
            <a:r>
              <a:rPr lang="ja-JP" altLang="en-US" sz="1400" dirty="0"/>
              <a:t>ｌ，Ｈｂ　７．４ｇ／ｄｌ，Ｈｔ　２２．１％，　Ｐｌｔ　５５．５万／</a:t>
            </a:r>
            <a:r>
              <a:rPr lang="en-US" altLang="ja-JP" sz="1400" dirty="0"/>
              <a:t>μ</a:t>
            </a:r>
            <a:r>
              <a:rPr lang="ja-JP" altLang="en-US" sz="1400" dirty="0"/>
              <a:t>ｌ，ＡＳＴ　１６ＩＵ／ｌ，ＡＬＴ　１４ＩＵ／ｌ，ＬＤＨ　１２９ＩＵ／ｌ，ＡＬＰ　２１１ＩＵ／ｌ，</a:t>
            </a:r>
            <a:r>
              <a:rPr lang="en-US" altLang="ja-JP" sz="1400" dirty="0" err="1"/>
              <a:t>γ</a:t>
            </a:r>
            <a:r>
              <a:rPr lang="ja-JP" altLang="en-US" sz="1400" dirty="0"/>
              <a:t>ＧＴＰ　１４ＩＵ／ｌ，Ｔ－Ｂｉｌ　０．４ｍｇ／ｄｌ，ＴＰ　６．８ｇ／ｄｌ，Ａｌｂ　３．７ｇ／ｄｌ，ＢＵＮ　５８．１ｍｇ／ｄｌ，Ｃｒ　１．０３ｍｇ／ｄｌ，Ｔ－Ｃｈｏ　１９２ｍｇ／ｄｌ，ＴＧ　２３７ｍｇ／ｄｌ，ＨＤＬ－Ｃ３８ｍｇ／ｄｌ　ａｍｙ　５５ＩＵ／ｌ，Ｎａ　１３３ｍＥｑ／ｌ，Ｋ　４．０ｍｍＥｑ／ｌ，Ｃｌ　９３ｍＥｑ／ｌ，ＦＢＳ　２２７ｍｇ／ｄｌ，ＣＲＰ９．７０ｍｇ／ｄｌ　ＨｂＡ１ｃ　５．８％</a:t>
            </a:r>
          </a:p>
          <a:p>
            <a:r>
              <a:rPr lang="ja-JP" altLang="en-US" sz="1400" dirty="0"/>
              <a:t>動脈血ガスｐＨ７．４７４　ｐＣＯ２　３８．８ｍｍＨｇ　ｐＯ２　９６．６ｍｍＨｇ　ＨＣＯ３　２７．９ｍｍｏｌ／ｌ　ＳａＯ２９８．６％</a:t>
            </a:r>
          </a:p>
          <a:p>
            <a:r>
              <a:rPr lang="ja-JP" altLang="en-US" sz="1400" dirty="0"/>
              <a:t>胸部レントゲン１４／２６　　腹部レントゲン骨盤腔に粒状の</a:t>
            </a:r>
            <a:r>
              <a:rPr lang="en-US" altLang="ja-JP" sz="1400" dirty="0"/>
              <a:t>&lt;c&gt;</a:t>
            </a:r>
            <a:r>
              <a:rPr lang="ja-JP" altLang="en-US" sz="1400" dirty="0"/>
              <a:t>石灰化像</a:t>
            </a:r>
            <a:r>
              <a:rPr lang="en-US" altLang="ja-JP" sz="1400" dirty="0"/>
              <a:t>&lt;/c&gt;</a:t>
            </a:r>
            <a:r>
              <a:rPr lang="ja-JP" altLang="en-US" sz="1400" dirty="0"/>
              <a:t>　頭部ＣＴ左右の基底核の</a:t>
            </a:r>
            <a:r>
              <a:rPr lang="en-US" altLang="ja-JP" sz="1400" dirty="0"/>
              <a:t>&lt;c </a:t>
            </a:r>
            <a:r>
              <a:rPr lang="en-US" altLang="ja-JP" sz="1400" dirty="0" err="1"/>
              <a:t>icd</a:t>
            </a:r>
            <a:r>
              <a:rPr lang="en-US" altLang="ja-JP" sz="1400" dirty="0"/>
              <a:t>="?"&gt;</a:t>
            </a:r>
            <a:r>
              <a:rPr lang="ja-JP" altLang="en-US" sz="1400" dirty="0"/>
              <a:t>石灰化</a:t>
            </a:r>
            <a:r>
              <a:rPr lang="en-US" altLang="ja-JP" sz="1400" dirty="0"/>
              <a:t>&lt;/c&gt;</a:t>
            </a:r>
            <a:r>
              <a:rPr lang="ja-JP" altLang="en-US" sz="1400" dirty="0"/>
              <a:t>。</a:t>
            </a:r>
          </a:p>
          <a:p>
            <a:r>
              <a:rPr lang="ja-JP" altLang="en-US" sz="1400" dirty="0"/>
              <a:t>明らかな</a:t>
            </a:r>
            <a:r>
              <a:rPr lang="en-US" altLang="ja-JP" sz="1400" dirty="0"/>
              <a:t>&lt;c modality="negation"&gt;</a:t>
            </a:r>
            <a:r>
              <a:rPr lang="ja-JP" altLang="en-US" sz="1400" dirty="0"/>
              <a:t>出血</a:t>
            </a:r>
            <a:r>
              <a:rPr lang="en-US" altLang="ja-JP" sz="1400" dirty="0"/>
              <a:t>&lt;/c&gt;</a:t>
            </a:r>
            <a:r>
              <a:rPr lang="ja-JP" altLang="en-US" sz="1400" dirty="0"/>
              <a:t>、</a:t>
            </a:r>
            <a:r>
              <a:rPr lang="en-US" altLang="ja-JP" sz="1400" dirty="0"/>
              <a:t>&lt;c modality="negation" </a:t>
            </a:r>
            <a:r>
              <a:rPr lang="en-US" altLang="ja-JP" sz="1400" dirty="0" err="1"/>
              <a:t>icd</a:t>
            </a:r>
            <a:r>
              <a:rPr lang="en-US" altLang="ja-JP" sz="1400" dirty="0"/>
              <a:t>="I635"&gt;</a:t>
            </a:r>
            <a:r>
              <a:rPr lang="ja-JP" altLang="en-US" sz="1400" dirty="0"/>
              <a:t>梗塞</a:t>
            </a:r>
            <a:r>
              <a:rPr lang="en-US" altLang="ja-JP" sz="1400" dirty="0"/>
              <a:t>&lt;/c&gt;</a:t>
            </a:r>
            <a:r>
              <a:rPr lang="ja-JP" altLang="en-US" sz="1400" dirty="0"/>
              <a:t>の所見はなし</a:t>
            </a:r>
          </a:p>
          <a:p>
            <a:r>
              <a:rPr lang="ja-JP" altLang="en-US" sz="1400" dirty="0"/>
              <a:t>心電図　</a:t>
            </a:r>
            <a:r>
              <a:rPr lang="en-US" altLang="ja-JP" sz="1400" dirty="0"/>
              <a:t>&lt;c </a:t>
            </a:r>
            <a:r>
              <a:rPr lang="en-US" altLang="ja-JP" sz="1400" dirty="0" err="1"/>
              <a:t>icd</a:t>
            </a:r>
            <a:r>
              <a:rPr lang="en-US" altLang="ja-JP" sz="1400" dirty="0"/>
              <a:t>="R000"&gt;</a:t>
            </a:r>
            <a:r>
              <a:rPr lang="ja-JP" altLang="en-US" sz="1400" dirty="0"/>
              <a:t>ｓｉｎｕｓ　ｔａｃｈｙｃａｒｄｉａ</a:t>
            </a:r>
            <a:r>
              <a:rPr lang="en-US" altLang="ja-JP" sz="1400" dirty="0"/>
              <a:t>&lt;/c&gt;</a:t>
            </a:r>
            <a:r>
              <a:rPr lang="ja-JP" altLang="en-US" sz="1400" dirty="0"/>
              <a:t>　ｒａｔｅ１０９　</a:t>
            </a:r>
            <a:r>
              <a:rPr lang="en-US" altLang="ja-JP" sz="1400" dirty="0"/>
              <a:t>Ⅱ</a:t>
            </a:r>
            <a:r>
              <a:rPr lang="ja-JP" altLang="en-US" sz="1400" dirty="0"/>
              <a:t>、</a:t>
            </a:r>
            <a:r>
              <a:rPr lang="en-US" altLang="ja-JP" sz="1400" dirty="0"/>
              <a:t>Ⅲ</a:t>
            </a:r>
            <a:r>
              <a:rPr lang="ja-JP" altLang="en-US" sz="1400" dirty="0"/>
              <a:t>ａＶＦ，ｎｅｇａｔｉｖｅ　Ｔ，Ｖ３</a:t>
            </a:r>
            <a:r>
              <a:rPr lang="en-US" altLang="ja-JP" sz="1400" dirty="0"/>
              <a:t>〜</a:t>
            </a:r>
            <a:r>
              <a:rPr lang="ja-JP" altLang="en-US" sz="1400" dirty="0"/>
              <a:t>Ｖ６で平低Ｔ</a:t>
            </a:r>
          </a:p>
          <a:p>
            <a:endParaRPr lang="ja-JP" altLang="en-US" sz="1400" dirty="0"/>
          </a:p>
          <a:p>
            <a:r>
              <a:rPr lang="ja-JP" altLang="en-US" sz="1400" dirty="0"/>
              <a:t>プロブレムリスト</a:t>
            </a:r>
          </a:p>
          <a:p>
            <a:r>
              <a:rPr lang="ja-JP" altLang="en-US" sz="1400" dirty="0"/>
              <a:t>＃１．</a:t>
            </a:r>
            <a:r>
              <a:rPr lang="en-US" altLang="ja-JP" sz="1400" dirty="0"/>
              <a:t>&lt;c </a:t>
            </a:r>
            <a:r>
              <a:rPr lang="en-US" altLang="ja-JP" sz="1400" dirty="0" err="1"/>
              <a:t>icd</a:t>
            </a:r>
            <a:r>
              <a:rPr lang="en-US" altLang="ja-JP" sz="1400" dirty="0"/>
              <a:t>="D649"&gt;</a:t>
            </a:r>
            <a:r>
              <a:rPr lang="ja-JP" altLang="en-US" sz="1400" dirty="0"/>
              <a:t>貧血</a:t>
            </a:r>
            <a:r>
              <a:rPr lang="en-US" altLang="ja-JP" sz="1400" dirty="0"/>
              <a:t>&lt;/c&gt;</a:t>
            </a:r>
            <a:r>
              <a:rPr lang="ja-JP" altLang="en-US" sz="1400" dirty="0"/>
              <a:t>、</a:t>
            </a:r>
            <a:r>
              <a:rPr lang="en-US" altLang="ja-JP" sz="1400" dirty="0"/>
              <a:t>&lt;c </a:t>
            </a:r>
            <a:r>
              <a:rPr lang="en-US" altLang="ja-JP" sz="1400" dirty="0" err="1"/>
              <a:t>icd</a:t>
            </a:r>
            <a:r>
              <a:rPr lang="en-US" altLang="ja-JP" sz="1400" dirty="0"/>
              <a:t>="R195"&gt;</a:t>
            </a:r>
            <a:r>
              <a:rPr lang="ja-JP" altLang="en-US" sz="1400" dirty="0"/>
              <a:t>タール便</a:t>
            </a:r>
            <a:r>
              <a:rPr lang="en-US" altLang="ja-JP" sz="1400" dirty="0"/>
              <a:t>&lt;/c&gt;</a:t>
            </a:r>
          </a:p>
          <a:p>
            <a:r>
              <a:rPr lang="ja-JP" altLang="en-US" sz="1400" dirty="0"/>
              <a:t>＃２．</a:t>
            </a:r>
            <a:r>
              <a:rPr lang="en-US" altLang="ja-JP" sz="1400" dirty="0"/>
              <a:t>&lt;typo&gt;&lt;c </a:t>
            </a:r>
            <a:r>
              <a:rPr lang="en-US" altLang="ja-JP" sz="1400" dirty="0" err="1"/>
              <a:t>icd</a:t>
            </a:r>
            <a:r>
              <a:rPr lang="en-US" altLang="ja-JP" sz="1400" dirty="0"/>
              <a:t>="L89_"&gt;</a:t>
            </a:r>
            <a:r>
              <a:rPr lang="ja-JP" altLang="en-US" sz="1400" dirty="0"/>
              <a:t>褥瘡鼻骨仙骨部</a:t>
            </a:r>
            <a:r>
              <a:rPr lang="en-US" altLang="ja-JP" sz="1400" dirty="0"/>
              <a:t>&lt;/c&gt;&lt;/typo&gt;</a:t>
            </a:r>
          </a:p>
          <a:p>
            <a:r>
              <a:rPr lang="ja-JP" altLang="en-US" sz="1400" dirty="0"/>
              <a:t>＃３．</a:t>
            </a:r>
            <a:r>
              <a:rPr lang="en-US" altLang="ja-JP" sz="1400" dirty="0"/>
              <a:t>&lt;c </a:t>
            </a:r>
            <a:r>
              <a:rPr lang="en-US" altLang="ja-JP" sz="1400" dirty="0" err="1"/>
              <a:t>icd</a:t>
            </a:r>
            <a:r>
              <a:rPr lang="en-US" altLang="ja-JP" sz="1400" dirty="0"/>
              <a:t>="F209"&gt;</a:t>
            </a:r>
            <a:r>
              <a:rPr lang="ja-JP" altLang="en-US" sz="1400" dirty="0"/>
              <a:t>統合失調症</a:t>
            </a:r>
            <a:r>
              <a:rPr lang="en-US" altLang="ja-JP" sz="1400" dirty="0"/>
              <a:t>&lt;/c&gt;</a:t>
            </a:r>
          </a:p>
          <a:p>
            <a:endParaRPr lang="en-US" altLang="ja-JP" sz="1400" dirty="0"/>
          </a:p>
          <a:p>
            <a:r>
              <a:rPr lang="en-US" altLang="ja-JP" sz="1400" dirty="0"/>
              <a:t>【</a:t>
            </a:r>
            <a:r>
              <a:rPr lang="ja-JP" altLang="en-US" sz="1400" dirty="0"/>
              <a:t>入院後経過と考察</a:t>
            </a:r>
            <a:r>
              <a:rPr lang="en-US" altLang="ja-JP" sz="1400" dirty="0"/>
              <a:t>】</a:t>
            </a:r>
          </a:p>
          <a:p>
            <a:r>
              <a:rPr lang="ja-JP" altLang="en-US" sz="1400" dirty="0"/>
              <a:t>＃１</a:t>
            </a:r>
            <a:r>
              <a:rPr lang="en-US" altLang="ja-JP" sz="1400" dirty="0"/>
              <a:t>&lt;c </a:t>
            </a:r>
            <a:r>
              <a:rPr lang="en-US" altLang="ja-JP" sz="1400" dirty="0" err="1"/>
              <a:t>icd</a:t>
            </a:r>
            <a:r>
              <a:rPr lang="en-US" altLang="ja-JP" sz="1400" dirty="0"/>
              <a:t>="D649"&gt;</a:t>
            </a:r>
            <a:r>
              <a:rPr lang="ja-JP" altLang="en-US" sz="1400" dirty="0"/>
              <a:t>貧血</a:t>
            </a:r>
            <a:r>
              <a:rPr lang="en-US" altLang="ja-JP" sz="1400" dirty="0"/>
              <a:t>&lt;/c&gt;</a:t>
            </a:r>
            <a:r>
              <a:rPr lang="ja-JP" altLang="en-US" sz="1400" dirty="0"/>
              <a:t>、</a:t>
            </a:r>
            <a:r>
              <a:rPr lang="en-US" altLang="ja-JP" sz="1400" dirty="0"/>
              <a:t>&lt;c </a:t>
            </a:r>
            <a:r>
              <a:rPr lang="en-US" altLang="ja-JP" sz="1400" dirty="0" err="1"/>
              <a:t>icd</a:t>
            </a:r>
            <a:r>
              <a:rPr lang="en-US" altLang="ja-JP" sz="1400" dirty="0"/>
              <a:t>="R195"&gt;</a:t>
            </a:r>
            <a:r>
              <a:rPr lang="ja-JP" altLang="en-US" sz="1400" dirty="0"/>
              <a:t>タール便</a:t>
            </a:r>
            <a:r>
              <a:rPr lang="en-US" altLang="ja-JP" sz="1400" dirty="0"/>
              <a:t>&lt;/c&gt;→&lt;c </a:t>
            </a:r>
            <a:r>
              <a:rPr lang="en-US" altLang="ja-JP" sz="1400" dirty="0" err="1"/>
              <a:t>icd</a:t>
            </a:r>
            <a:r>
              <a:rPr lang="en-US" altLang="ja-JP" sz="1400" dirty="0"/>
              <a:t>="K259"&gt;</a:t>
            </a:r>
            <a:r>
              <a:rPr lang="ja-JP" altLang="en-US" sz="1400" dirty="0"/>
              <a:t>胃潰瘍</a:t>
            </a:r>
            <a:r>
              <a:rPr lang="en-US" altLang="ja-JP" sz="1400" dirty="0"/>
              <a:t>&lt;/c&gt;</a:t>
            </a:r>
          </a:p>
          <a:p>
            <a:r>
              <a:rPr lang="en-US" altLang="ja-JP" sz="1400" dirty="0"/>
              <a:t>&lt;t&gt;</a:t>
            </a:r>
            <a:r>
              <a:rPr lang="ja-JP" altLang="en-US" sz="1400" dirty="0"/>
              <a:t>３月１９日</a:t>
            </a:r>
            <a:r>
              <a:rPr lang="en-US" altLang="ja-JP" sz="1400" dirty="0"/>
              <a:t>&lt;/t&gt;</a:t>
            </a:r>
            <a:r>
              <a:rPr lang="ja-JP" altLang="en-US" sz="1400" dirty="0"/>
              <a:t>入院。</a:t>
            </a:r>
          </a:p>
          <a:p>
            <a:r>
              <a:rPr lang="ja-JP" altLang="en-US" sz="1400" dirty="0"/>
              <a:t>血清ＢＵＮ上昇し</a:t>
            </a:r>
            <a:r>
              <a:rPr lang="en-US" altLang="ja-JP" sz="1400" dirty="0"/>
              <a:t>&lt;c modality="suspicion"&gt;</a:t>
            </a:r>
            <a:r>
              <a:rPr lang="ja-JP" altLang="en-US" sz="1400" dirty="0"/>
              <a:t>上部消化管出血</a:t>
            </a:r>
            <a:r>
              <a:rPr lang="en-US" altLang="ja-JP" sz="1400" dirty="0"/>
              <a:t>&lt;/c&gt;</a:t>
            </a:r>
            <a:r>
              <a:rPr lang="ja-JP" altLang="en-US" sz="1400" dirty="0"/>
              <a:t>の可能性を鑑み１６Ｆｒ　ｃａｔｈｅｔｅｒを経鼻より挿入にてコーヒー残渣様のものが引けた。</a:t>
            </a:r>
          </a:p>
          <a:p>
            <a:r>
              <a:rPr lang="ja-JP" altLang="en-US" sz="1400" dirty="0"/>
              <a:t>また、Ｈｂ７．４ｍｇ／ｄｌでありＭＡＰ４単位輸血のうえ、</a:t>
            </a:r>
            <a:r>
              <a:rPr lang="en-US" altLang="ja-JP" sz="1400" dirty="0"/>
              <a:t>&lt;c </a:t>
            </a:r>
            <a:r>
              <a:rPr lang="en-US" altLang="ja-JP" sz="1400" dirty="0" err="1"/>
              <a:t>icd</a:t>
            </a:r>
            <a:r>
              <a:rPr lang="en-US" altLang="ja-JP" sz="1400" dirty="0"/>
              <a:t>="K922"&gt;</a:t>
            </a:r>
            <a:r>
              <a:rPr lang="ja-JP" altLang="en-US" sz="1400" dirty="0"/>
              <a:t>上部消化管出血</a:t>
            </a:r>
            <a:r>
              <a:rPr lang="en-US" altLang="ja-JP" sz="1400" dirty="0"/>
              <a:t>&lt;/c&gt;</a:t>
            </a:r>
            <a:r>
              <a:rPr lang="ja-JP" altLang="en-US" sz="1400" dirty="0"/>
              <a:t>の可能性が強く絶食とした。</a:t>
            </a:r>
          </a:p>
          <a:p>
            <a:r>
              <a:rPr lang="ja-JP" altLang="en-US" sz="1400" dirty="0"/>
              <a:t>また</a:t>
            </a:r>
            <a:r>
              <a:rPr lang="en-US" altLang="ja-JP" sz="1400" dirty="0"/>
              <a:t>&lt;c modality="suspicion"&gt;</a:t>
            </a:r>
            <a:r>
              <a:rPr lang="ja-JP" altLang="en-US" sz="1400" dirty="0"/>
              <a:t>消化管悪性腫瘍</a:t>
            </a:r>
            <a:r>
              <a:rPr lang="en-US" altLang="ja-JP" sz="1400" dirty="0"/>
              <a:t>&lt;/c&gt;</a:t>
            </a:r>
            <a:r>
              <a:rPr lang="ja-JP" altLang="en-US" sz="1400" dirty="0"/>
              <a:t>の可能性を考え、腹部エコー施行したが</a:t>
            </a:r>
            <a:r>
              <a:rPr lang="en-US" altLang="ja-JP" sz="1400" dirty="0"/>
              <a:t>&lt;c modality="negation" </a:t>
            </a:r>
            <a:r>
              <a:rPr lang="en-US" altLang="ja-JP" sz="1400" dirty="0" err="1"/>
              <a:t>icd</a:t>
            </a:r>
            <a:r>
              <a:rPr lang="en-US" altLang="ja-JP" sz="1400" dirty="0"/>
              <a:t>="R18_"&gt;</a:t>
            </a:r>
            <a:r>
              <a:rPr lang="ja-JP" altLang="en-US" sz="1400" dirty="0"/>
              <a:t>腹水</a:t>
            </a:r>
            <a:r>
              <a:rPr lang="en-US" altLang="ja-JP" sz="1400" dirty="0"/>
              <a:t>&lt;/c&gt;</a:t>
            </a:r>
            <a:r>
              <a:rPr lang="ja-JP" altLang="en-US" sz="1400" dirty="0"/>
              <a:t>なし、腎盂の拡張なし、腫瘍マーカーにてＣＡ１９－９　４以下。ＣＥＡ５以下。</a:t>
            </a:r>
          </a:p>
          <a:p>
            <a:r>
              <a:rPr lang="en-US" altLang="ja-JP" sz="1400" dirty="0"/>
              <a:t>&lt;t&gt;</a:t>
            </a:r>
            <a:r>
              <a:rPr lang="ja-JP" altLang="en-US" sz="1400" dirty="0"/>
              <a:t>３月２０日</a:t>
            </a:r>
            <a:r>
              <a:rPr lang="en-US" altLang="ja-JP" sz="1400" dirty="0"/>
              <a:t>&lt;/t&gt;</a:t>
            </a:r>
            <a:r>
              <a:rPr lang="ja-JP" altLang="en-US" sz="1400" dirty="0"/>
              <a:t>上部消化管内視鏡にて胃体上部</a:t>
            </a:r>
            <a:r>
              <a:rPr lang="en-US" altLang="ja-JP" sz="1400" dirty="0"/>
              <a:t>〜</a:t>
            </a:r>
            <a:r>
              <a:rPr lang="ja-JP" altLang="en-US" sz="1400" dirty="0"/>
              <a:t>中部に小弯側に２分の１周の</a:t>
            </a:r>
            <a:r>
              <a:rPr lang="en-US" altLang="ja-JP" sz="1400" dirty="0"/>
              <a:t>&lt;c </a:t>
            </a:r>
            <a:r>
              <a:rPr lang="en-US" altLang="ja-JP" sz="1400" dirty="0" err="1"/>
              <a:t>icd</a:t>
            </a:r>
            <a:r>
              <a:rPr lang="en-US" altLang="ja-JP" sz="1400" dirty="0"/>
              <a:t>="K259"&gt;</a:t>
            </a:r>
            <a:r>
              <a:rPr lang="ja-JP" altLang="en-US" sz="1400" dirty="0"/>
              <a:t>巨大潰瘍</a:t>
            </a:r>
            <a:r>
              <a:rPr lang="en-US" altLang="ja-JP" sz="1400" dirty="0"/>
              <a:t>&lt;/c&gt;</a:t>
            </a:r>
            <a:r>
              <a:rPr lang="ja-JP" altLang="en-US" sz="1400" dirty="0"/>
              <a:t>あり、潰瘍底には</a:t>
            </a:r>
            <a:r>
              <a:rPr lang="en-US" altLang="ja-JP" sz="1400" dirty="0"/>
              <a:t>&lt;c </a:t>
            </a:r>
            <a:r>
              <a:rPr lang="en-US" altLang="ja-JP" sz="1400" dirty="0" err="1"/>
              <a:t>icd</a:t>
            </a:r>
            <a:r>
              <a:rPr lang="en-US" altLang="ja-JP" sz="1400" dirty="0"/>
              <a:t>="-1"&gt;</a:t>
            </a:r>
            <a:r>
              <a:rPr lang="ja-JP" altLang="en-US" sz="1400" dirty="0"/>
              <a:t>血餅付着</a:t>
            </a:r>
            <a:r>
              <a:rPr lang="en-US" altLang="ja-JP" sz="1400" dirty="0"/>
              <a:t>&lt;/c&gt;</a:t>
            </a:r>
            <a:r>
              <a:rPr lang="ja-JP" altLang="en-US" sz="1400" dirty="0"/>
              <a:t>。</a:t>
            </a:r>
          </a:p>
          <a:p>
            <a:r>
              <a:rPr lang="ja-JP" altLang="en-US" sz="1400" dirty="0"/>
              <a:t>トロンビン散布した。</a:t>
            </a:r>
          </a:p>
          <a:p>
            <a:r>
              <a:rPr lang="en-US" altLang="ja-JP" sz="1400" dirty="0"/>
              <a:t>&lt;c </a:t>
            </a:r>
            <a:r>
              <a:rPr lang="en-US" altLang="ja-JP" sz="1400" dirty="0" err="1"/>
              <a:t>icd</a:t>
            </a:r>
            <a:r>
              <a:rPr lang="en-US" altLang="ja-JP" sz="1400" dirty="0"/>
              <a:t>="K259"&gt;</a:t>
            </a:r>
            <a:r>
              <a:rPr lang="ja-JP" altLang="en-US" sz="1400" dirty="0"/>
              <a:t>巨大潰瘍</a:t>
            </a:r>
            <a:r>
              <a:rPr lang="en-US" altLang="ja-JP" sz="1400" dirty="0"/>
              <a:t>&lt;/c&gt;</a:t>
            </a:r>
            <a:r>
              <a:rPr lang="ja-JP" altLang="en-US" sz="1400" dirty="0"/>
              <a:t>であり、絶食が長期にわたると考えられＩＶＨ導入しピーエヌツイン１号にて高カロリー輸液開始。</a:t>
            </a:r>
          </a:p>
          <a:p>
            <a:r>
              <a:rPr lang="ja-JP" altLang="en-US" sz="1400" dirty="0"/>
              <a:t>オメプラゾール２０ｍｇ１日２回。</a:t>
            </a:r>
          </a:p>
          <a:p>
            <a:r>
              <a:rPr lang="ja-JP" altLang="en-US" sz="1400" dirty="0"/>
              <a:t>６人の巨大胃潰瘍（　</a:t>
            </a:r>
            <a:r>
              <a:rPr lang="en-US" altLang="ja-JP" sz="1400" dirty="0"/>
              <a:t>≥</a:t>
            </a:r>
            <a:r>
              <a:rPr lang="ja-JP" altLang="en-US" sz="1400" dirty="0"/>
              <a:t>３　ｃｍ）ｔｏ　４７６　人の小潰瘍を比較したところ　、巨大潰瘍はより重篤な（４４　対　２７　％）　ａ肉眼的に良性であっても巨大潰瘍の顕微鏡的悪性腫瘍可能性は高かったとする報告がある（１３　対　３　％）（　Ａｍ　Ｊ　Ｓｕｒｇ　１９９２　Ａｕｇ；１６４（２）：９４－７．）</a:t>
            </a:r>
          </a:p>
          <a:p>
            <a:r>
              <a:rPr lang="en-US" altLang="ja-JP" sz="1400" dirty="0"/>
              <a:t>&lt;t&gt;</a:t>
            </a:r>
            <a:r>
              <a:rPr lang="ja-JP" altLang="en-US" sz="1400" dirty="0"/>
              <a:t>３月１４日</a:t>
            </a:r>
            <a:r>
              <a:rPr lang="en-US" altLang="ja-JP" sz="1400" dirty="0"/>
              <a:t>&lt;/t&gt;</a:t>
            </a:r>
            <a:r>
              <a:rPr lang="ja-JP" altLang="en-US" sz="1400" dirty="0"/>
              <a:t>再度内視鏡検査を行ったところ</a:t>
            </a:r>
            <a:r>
              <a:rPr lang="en-US" altLang="ja-JP" sz="1400" dirty="0"/>
              <a:t>&lt;c </a:t>
            </a:r>
            <a:r>
              <a:rPr lang="en-US" altLang="ja-JP" sz="1400" dirty="0" err="1"/>
              <a:t>icd</a:t>
            </a:r>
            <a:r>
              <a:rPr lang="en-US" altLang="ja-JP" sz="1400" dirty="0"/>
              <a:t>="-1"&gt;</a:t>
            </a:r>
            <a:r>
              <a:rPr lang="ja-JP" altLang="en-US" sz="1400" dirty="0"/>
              <a:t>潰瘍治癒傾向</a:t>
            </a:r>
            <a:r>
              <a:rPr lang="en-US" altLang="ja-JP" sz="1400" dirty="0"/>
              <a:t>&lt;/c&gt;</a:t>
            </a:r>
            <a:r>
              <a:rPr lang="ja-JP" altLang="en-US" sz="1400" dirty="0"/>
              <a:t>にあり生検にて</a:t>
            </a:r>
            <a:r>
              <a:rPr lang="en-US" altLang="ja-JP" sz="1400" dirty="0"/>
              <a:t>&lt;c </a:t>
            </a:r>
            <a:r>
              <a:rPr lang="en-US" altLang="ja-JP" sz="1400" dirty="0" err="1"/>
              <a:t>icd</a:t>
            </a:r>
            <a:r>
              <a:rPr lang="en-US" altLang="ja-JP" sz="1400" dirty="0"/>
              <a:t>="-1"&gt;</a:t>
            </a:r>
            <a:r>
              <a:rPr lang="ja-JP" altLang="en-US" sz="1400" dirty="0"/>
              <a:t>慢性炎症細胞浸潤</a:t>
            </a:r>
            <a:r>
              <a:rPr lang="en-US" altLang="ja-JP" sz="1400" dirty="0"/>
              <a:t>&lt;/c&gt;</a:t>
            </a:r>
            <a:r>
              <a:rPr lang="ja-JP" altLang="en-US" sz="1400" dirty="0"/>
              <a:t>し、</a:t>
            </a:r>
            <a:r>
              <a:rPr lang="en-US" altLang="ja-JP" sz="1400" dirty="0"/>
              <a:t>&lt;c </a:t>
            </a:r>
            <a:r>
              <a:rPr lang="en-US" altLang="ja-JP" sz="1400" dirty="0" err="1"/>
              <a:t>icd</a:t>
            </a:r>
            <a:r>
              <a:rPr lang="en-US" altLang="ja-JP" sz="1400" dirty="0"/>
              <a:t>="-1"&gt;</a:t>
            </a:r>
            <a:r>
              <a:rPr lang="ja-JP" altLang="en-US" sz="1400" dirty="0"/>
              <a:t>過形成傾向</a:t>
            </a:r>
            <a:r>
              <a:rPr lang="en-US" altLang="ja-JP" sz="1400" dirty="0"/>
              <a:t>&lt;/c&gt;</a:t>
            </a:r>
            <a:r>
              <a:rPr lang="ja-JP" altLang="en-US" sz="1400" dirty="0"/>
              <a:t>であったが、一部に</a:t>
            </a:r>
            <a:r>
              <a:rPr lang="en-US" altLang="ja-JP" sz="1400" dirty="0"/>
              <a:t>&lt;c </a:t>
            </a:r>
            <a:r>
              <a:rPr lang="en-US" altLang="ja-JP" sz="1400" dirty="0" err="1"/>
              <a:t>icd</a:t>
            </a:r>
            <a:r>
              <a:rPr lang="en-US" altLang="ja-JP" sz="1400" dirty="0"/>
              <a:t>="D131"&gt;</a:t>
            </a:r>
            <a:r>
              <a:rPr lang="ja-JP" altLang="en-US" sz="1400" dirty="0"/>
              <a:t>ａｔｙｐｉｃａｌ　ｅｐｉｔｈｅｌｉｕｍ　Ｇｒｏｕｐ</a:t>
            </a:r>
            <a:r>
              <a:rPr lang="en-US" altLang="ja-JP" sz="1400" dirty="0"/>
              <a:t>Ⅲ</a:t>
            </a:r>
            <a:r>
              <a:rPr lang="ja-JP" altLang="en-US" sz="1400" dirty="0"/>
              <a:t>（ａｄｅｎｏｍａ）</a:t>
            </a:r>
            <a:r>
              <a:rPr lang="en-US" altLang="ja-JP" sz="1400" dirty="0"/>
              <a:t>&lt;/c&gt;</a:t>
            </a:r>
            <a:r>
              <a:rPr lang="ja-JP" altLang="en-US" sz="1400" dirty="0"/>
              <a:t>が見られた。</a:t>
            </a:r>
          </a:p>
          <a:p>
            <a:r>
              <a:rPr lang="ja-JP" altLang="en-US" sz="1400" dirty="0"/>
              <a:t>組織片より</a:t>
            </a:r>
            <a:r>
              <a:rPr lang="en-US" altLang="ja-JP" sz="1400" dirty="0"/>
              <a:t>&lt;c modality="negation"&gt;</a:t>
            </a:r>
            <a:r>
              <a:rPr lang="ja-JP" altLang="en-US" sz="1400" dirty="0"/>
              <a:t>ピロリ菌</a:t>
            </a:r>
            <a:r>
              <a:rPr lang="en-US" altLang="ja-JP" sz="1400" dirty="0"/>
              <a:t>&lt;/c&gt;</a:t>
            </a:r>
            <a:r>
              <a:rPr lang="ja-JP" altLang="en-US" sz="1400" dirty="0"/>
              <a:t>は検出されず、迅速ウレアーゼ試験（－）。</a:t>
            </a:r>
          </a:p>
          <a:p>
            <a:r>
              <a:rPr lang="en-US" altLang="ja-JP" sz="1400" dirty="0"/>
              <a:t>&lt;c modality="negation"&gt;</a:t>
            </a:r>
            <a:r>
              <a:rPr lang="ja-JP" altLang="en-US" sz="1400" dirty="0"/>
              <a:t>心窩部痛など</a:t>
            </a:r>
            <a:r>
              <a:rPr lang="en-US" altLang="ja-JP" sz="1400" dirty="0"/>
              <a:t>&lt;/c&gt;</a:t>
            </a:r>
            <a:r>
              <a:rPr lang="ja-JP" altLang="en-US" sz="1400" dirty="0"/>
              <a:t>症状もなく、</a:t>
            </a:r>
            <a:r>
              <a:rPr lang="en-US" altLang="ja-JP" sz="1400" dirty="0"/>
              <a:t>&lt;t&gt;</a:t>
            </a:r>
            <a:r>
              <a:rPr lang="ja-JP" altLang="en-US" sz="1400" dirty="0"/>
              <a:t>３月２５日</a:t>
            </a:r>
            <a:r>
              <a:rPr lang="en-US" altLang="ja-JP" sz="1400" dirty="0"/>
              <a:t>&lt;/t&gt;</a:t>
            </a:r>
            <a:r>
              <a:rPr lang="ja-JP" altLang="en-US" sz="1400" dirty="0"/>
              <a:t>よりプリンなどの半固形食より開始した。</a:t>
            </a:r>
          </a:p>
          <a:p>
            <a:r>
              <a:rPr lang="ja-JP" altLang="en-US" sz="1400" dirty="0"/>
              <a:t>ＩＶＨ刺入部に</a:t>
            </a:r>
            <a:r>
              <a:rPr lang="en-US" altLang="ja-JP" sz="1400" dirty="0"/>
              <a:t>&lt;c </a:t>
            </a:r>
            <a:r>
              <a:rPr lang="en-US" altLang="ja-JP" sz="1400" dirty="0" err="1"/>
              <a:t>icd</a:t>
            </a:r>
            <a:r>
              <a:rPr lang="en-US" altLang="ja-JP" sz="1400" dirty="0"/>
              <a:t>="R21_"&gt;</a:t>
            </a:r>
            <a:r>
              <a:rPr lang="ja-JP" altLang="en-US" sz="1400" dirty="0"/>
              <a:t>発赤</a:t>
            </a:r>
            <a:r>
              <a:rPr lang="en-US" altLang="ja-JP" sz="1400" dirty="0"/>
              <a:t>&lt;/c&gt;</a:t>
            </a:r>
            <a:r>
              <a:rPr lang="ja-JP" altLang="en-US" sz="1400" dirty="0"/>
              <a:t>を伴う</a:t>
            </a:r>
            <a:r>
              <a:rPr lang="en-US" altLang="ja-JP" sz="1400" dirty="0"/>
              <a:t>&lt;c </a:t>
            </a:r>
            <a:r>
              <a:rPr lang="en-US" altLang="ja-JP" sz="1400" dirty="0" err="1"/>
              <a:t>icd</a:t>
            </a:r>
            <a:r>
              <a:rPr lang="en-US" altLang="ja-JP" sz="1400" dirty="0"/>
              <a:t>="-1"&gt;</a:t>
            </a:r>
            <a:r>
              <a:rPr lang="ja-JP" altLang="en-US" sz="1400" dirty="0"/>
              <a:t>感染徴候</a:t>
            </a:r>
            <a:r>
              <a:rPr lang="en-US" altLang="ja-JP" sz="1400" dirty="0"/>
              <a:t>&lt;/c&gt;</a:t>
            </a:r>
            <a:r>
              <a:rPr lang="ja-JP" altLang="en-US" sz="1400" dirty="0"/>
              <a:t>みられ中心静脈ルート抜去。</a:t>
            </a:r>
          </a:p>
          <a:p>
            <a:r>
              <a:rPr lang="en-US" altLang="ja-JP" sz="1400" dirty="0"/>
              <a:t>&lt;typo&gt;&lt;t&gt;</a:t>
            </a:r>
            <a:r>
              <a:rPr lang="ja-JP" altLang="en-US" sz="1400" dirty="0"/>
              <a:t>３月２６日</a:t>
            </a:r>
            <a:r>
              <a:rPr lang="en-US" altLang="ja-JP" sz="1400" dirty="0"/>
              <a:t>&lt;/t&gt;</a:t>
            </a:r>
            <a:r>
              <a:rPr lang="ja-JP" altLang="en-US" sz="1400" dirty="0"/>
              <a:t>より３分カ粥食開始。</a:t>
            </a:r>
            <a:r>
              <a:rPr lang="en-US" altLang="ja-JP" sz="1400" dirty="0"/>
              <a:t>&lt;/typo&gt;</a:t>
            </a:r>
          </a:p>
          <a:p>
            <a:r>
              <a:rPr lang="en-US" altLang="ja-JP" sz="1400" dirty="0"/>
              <a:t>&lt;t&gt;</a:t>
            </a:r>
            <a:r>
              <a:rPr lang="ja-JP" altLang="en-US" sz="1400" dirty="0"/>
              <a:t>３月２９日</a:t>
            </a:r>
            <a:r>
              <a:rPr lang="en-US" altLang="ja-JP" sz="1400" dirty="0"/>
              <a:t>&lt;/t&gt;&lt;c </a:t>
            </a:r>
            <a:r>
              <a:rPr lang="en-US" altLang="ja-JP" sz="1400" dirty="0" err="1"/>
              <a:t>icd</a:t>
            </a:r>
            <a:r>
              <a:rPr lang="en-US" altLang="ja-JP" sz="1400" dirty="0"/>
              <a:t>="-1"&gt;</a:t>
            </a:r>
            <a:r>
              <a:rPr lang="ja-JP" altLang="en-US" sz="1400" dirty="0"/>
              <a:t>胃部不快感</a:t>
            </a:r>
            <a:r>
              <a:rPr lang="en-US" altLang="ja-JP" sz="1400" dirty="0"/>
              <a:t>&lt;/c&gt;</a:t>
            </a:r>
            <a:r>
              <a:rPr lang="ja-JP" altLang="en-US" sz="1400" dirty="0"/>
              <a:t>出現し、</a:t>
            </a:r>
            <a:r>
              <a:rPr lang="en-US" altLang="ja-JP" sz="1400" dirty="0"/>
              <a:t>&lt;t&gt;</a:t>
            </a:r>
            <a:r>
              <a:rPr lang="ja-JP" altLang="en-US" sz="1400" dirty="0"/>
              <a:t>３月３０日</a:t>
            </a:r>
            <a:r>
              <a:rPr lang="en-US" altLang="ja-JP" sz="1400" dirty="0"/>
              <a:t>&lt;/t&gt;</a:t>
            </a:r>
            <a:r>
              <a:rPr lang="ja-JP" altLang="en-US" sz="1400" dirty="0"/>
              <a:t>採血にてＨｂ５．５　Ｈｔ１７．３と著明に低下、緊急な内視鏡を行ったところ、ウージングのみで明らかな出血源なし。</a:t>
            </a:r>
          </a:p>
          <a:p>
            <a:r>
              <a:rPr lang="en-US" altLang="ja-JP" sz="1400" dirty="0"/>
              <a:t>&lt;c </a:t>
            </a:r>
            <a:r>
              <a:rPr lang="en-US" altLang="ja-JP" sz="1400" dirty="0" err="1"/>
              <a:t>icd</a:t>
            </a:r>
            <a:r>
              <a:rPr lang="en-US" altLang="ja-JP" sz="1400" dirty="0"/>
              <a:t>="-1"&gt;</a:t>
            </a:r>
            <a:r>
              <a:rPr lang="ja-JP" altLang="en-US" sz="1400" dirty="0"/>
              <a:t>Ｈｂ低値</a:t>
            </a:r>
            <a:r>
              <a:rPr lang="en-US" altLang="ja-JP" sz="1400" dirty="0"/>
              <a:t>&lt;/c&gt;</a:t>
            </a:r>
            <a:r>
              <a:rPr lang="ja-JP" altLang="en-US" sz="1400" dirty="0"/>
              <a:t>のためＭＡＰ２単位輸血しオメプゾール４０ｍｇ朝夕に静注。</a:t>
            </a:r>
          </a:p>
          <a:p>
            <a:r>
              <a:rPr lang="ja-JP" altLang="en-US" sz="1400" dirty="0"/>
              <a:t>Ｈｂ５．９ｍｇ／ｄｌであり、</a:t>
            </a:r>
            <a:r>
              <a:rPr lang="en-US" altLang="ja-JP" sz="1400" dirty="0"/>
              <a:t>&lt;t&gt;</a:t>
            </a:r>
            <a:r>
              <a:rPr lang="ja-JP" altLang="en-US" sz="1400" dirty="0"/>
              <a:t>４月１日</a:t>
            </a:r>
            <a:r>
              <a:rPr lang="en-US" altLang="ja-JP" sz="1400" dirty="0"/>
              <a:t>&lt;/t&gt;</a:t>
            </a:r>
            <a:r>
              <a:rPr lang="ja-JP" altLang="en-US" sz="1400" dirty="0"/>
              <a:t>、</a:t>
            </a:r>
            <a:r>
              <a:rPr lang="en-US" altLang="ja-JP" sz="1400" dirty="0"/>
              <a:t>&lt;t&gt;</a:t>
            </a:r>
            <a:r>
              <a:rPr lang="ja-JP" altLang="en-US" sz="1400" dirty="0"/>
              <a:t>２日</a:t>
            </a:r>
            <a:r>
              <a:rPr lang="en-US" altLang="ja-JP" sz="1400" dirty="0"/>
              <a:t>&lt;/t&gt;</a:t>
            </a:r>
            <a:r>
              <a:rPr lang="ja-JP" altLang="en-US" sz="1400" dirty="0"/>
              <a:t>にＭＡＰ４単位輸血。</a:t>
            </a:r>
          </a:p>
          <a:p>
            <a:r>
              <a:rPr lang="ja-JP" altLang="en-US" sz="1400" dirty="0"/>
              <a:t>輸血後採血にてＨｂ８．２ｍｇ／ｄｌに。</a:t>
            </a:r>
          </a:p>
          <a:p>
            <a:r>
              <a:rPr lang="en-US" altLang="ja-JP" sz="1400" dirty="0"/>
              <a:t>&lt;typo&gt;&lt;t&gt;</a:t>
            </a:r>
            <a:r>
              <a:rPr lang="ja-JP" altLang="en-US" sz="1400" dirty="0"/>
              <a:t>４月８日</a:t>
            </a:r>
            <a:r>
              <a:rPr lang="en-US" altLang="ja-JP" sz="1400" dirty="0"/>
              <a:t>&lt;/t&gt;</a:t>
            </a:r>
            <a:r>
              <a:rPr lang="ja-JP" altLang="en-US" sz="1400" dirty="0"/>
              <a:t>再度上部消化管内視鏡施行し、Ａ２－Ｈ１　ｓｔａｇｅの</a:t>
            </a:r>
            <a:r>
              <a:rPr lang="en-US" altLang="ja-JP" sz="1400" dirty="0"/>
              <a:t>&lt;c </a:t>
            </a:r>
            <a:r>
              <a:rPr lang="en-US" altLang="ja-JP" sz="1400" dirty="0" err="1"/>
              <a:t>icd</a:t>
            </a:r>
            <a:r>
              <a:rPr lang="en-US" altLang="ja-JP" sz="1400" dirty="0"/>
              <a:t>="K259"&gt;</a:t>
            </a:r>
            <a:r>
              <a:rPr lang="ja-JP" altLang="en-US" sz="1400" dirty="0"/>
              <a:t>ｕｌｃｅｒ</a:t>
            </a:r>
            <a:r>
              <a:rPr lang="en-US" altLang="ja-JP" sz="1400" dirty="0"/>
              <a:t>&lt;/c&gt;</a:t>
            </a:r>
            <a:r>
              <a:rPr lang="ja-JP" altLang="en-US" sz="1400" dirty="0"/>
              <a:t>がが認められ、治癒傾向にあると判断し、同日よりランソプラゾール錠３０ｍｇ　アルギン酸ナトリウム９０ｍｌ分３経口に切り替え、三分粥の潰瘍食開始。</a:t>
            </a:r>
            <a:r>
              <a:rPr lang="en-US" altLang="ja-JP" sz="1400" dirty="0"/>
              <a:t>&lt;/typo&gt;</a:t>
            </a:r>
          </a:p>
          <a:p>
            <a:r>
              <a:rPr lang="en-US" altLang="ja-JP" sz="1400" dirty="0"/>
              <a:t>&lt;t&gt;</a:t>
            </a:r>
            <a:r>
              <a:rPr lang="ja-JP" altLang="en-US" sz="1400" dirty="0"/>
              <a:t>４月１３日</a:t>
            </a:r>
            <a:r>
              <a:rPr lang="en-US" altLang="ja-JP" sz="1400" dirty="0"/>
              <a:t>&lt;/t&gt;</a:t>
            </a:r>
            <a:r>
              <a:rPr lang="ja-JP" altLang="en-US" sz="1400" dirty="0"/>
              <a:t>にＨｂ　９．８ｇ／ｄｌ　ＭＣＶ８６．６ｆｌと上昇した。</a:t>
            </a:r>
          </a:p>
          <a:p>
            <a:endParaRPr lang="ja-JP" altLang="en-US" sz="1400" dirty="0"/>
          </a:p>
          <a:p>
            <a:r>
              <a:rPr lang="en-US" altLang="ja-JP" sz="1400" dirty="0"/>
              <a:t>&lt;typo&gt;</a:t>
            </a:r>
            <a:r>
              <a:rPr lang="ja-JP" altLang="en-US" sz="1400" dirty="0"/>
              <a:t>＃２褥瘡鼻骨仙骨部に</a:t>
            </a:r>
            <a:r>
              <a:rPr lang="en-US" altLang="ja-JP" sz="1400" dirty="0"/>
              <a:t>&lt;c </a:t>
            </a:r>
            <a:r>
              <a:rPr lang="en-US" altLang="ja-JP" sz="1400" dirty="0" err="1"/>
              <a:t>icd</a:t>
            </a:r>
            <a:r>
              <a:rPr lang="en-US" altLang="ja-JP" sz="1400" dirty="0"/>
              <a:t>="R21_"&gt;</a:t>
            </a:r>
            <a:r>
              <a:rPr lang="ja-JP" altLang="en-US" sz="1400" dirty="0"/>
              <a:t>発赤</a:t>
            </a:r>
            <a:r>
              <a:rPr lang="en-US" altLang="ja-JP" sz="1400" dirty="0"/>
              <a:t>&lt;/c&gt;</a:t>
            </a:r>
            <a:r>
              <a:rPr lang="ja-JP" altLang="en-US" sz="1400" dirty="0"/>
              <a:t>を伴う</a:t>
            </a:r>
            <a:r>
              <a:rPr lang="en-US" altLang="ja-JP" sz="1400" dirty="0"/>
              <a:t>&lt;c </a:t>
            </a:r>
            <a:r>
              <a:rPr lang="en-US" altLang="ja-JP" sz="1400" dirty="0" err="1"/>
              <a:t>icd</a:t>
            </a:r>
            <a:r>
              <a:rPr lang="en-US" altLang="ja-JP" sz="1400" dirty="0"/>
              <a:t>="L89_"&gt;</a:t>
            </a:r>
            <a:r>
              <a:rPr lang="ja-JP" altLang="en-US" sz="1400" dirty="0"/>
              <a:t>巨大褥瘡</a:t>
            </a:r>
            <a:r>
              <a:rPr lang="en-US" altLang="ja-JP" sz="1400" dirty="0"/>
              <a:t>&lt;/c&gt;</a:t>
            </a:r>
            <a:r>
              <a:rPr lang="ja-JP" altLang="en-US" sz="1400" dirty="0"/>
              <a:t>あり切開排膿しピペラシリン点滴。</a:t>
            </a:r>
            <a:r>
              <a:rPr lang="en-US" altLang="ja-JP" sz="1400" dirty="0"/>
              <a:t>&lt;/typo&gt;</a:t>
            </a:r>
          </a:p>
          <a:p>
            <a:r>
              <a:rPr lang="ja-JP" altLang="en-US" sz="1400" dirty="0"/>
              <a:t>５ｃｍ切開排膿しソーブサン貼布しハイドロサイト貼布。</a:t>
            </a:r>
          </a:p>
          <a:p>
            <a:r>
              <a:rPr lang="ja-JP" altLang="en-US" sz="1400" dirty="0"/>
              <a:t>以後定期的に水道水で洗浄にて良質肉芽出現。</a:t>
            </a:r>
          </a:p>
          <a:p>
            <a:endParaRPr lang="ja-JP" altLang="en-US" sz="1400" dirty="0"/>
          </a:p>
          <a:p>
            <a:r>
              <a:rPr lang="ja-JP" altLang="en-US" sz="1400" dirty="0"/>
              <a:t>＃３</a:t>
            </a:r>
            <a:r>
              <a:rPr lang="en-US" altLang="ja-JP" sz="1400" dirty="0"/>
              <a:t>&lt;c </a:t>
            </a:r>
            <a:r>
              <a:rPr lang="en-US" altLang="ja-JP" sz="1400" dirty="0" err="1"/>
              <a:t>icd</a:t>
            </a:r>
            <a:r>
              <a:rPr lang="en-US" altLang="ja-JP" sz="1400" dirty="0"/>
              <a:t>="F209"&gt;</a:t>
            </a:r>
            <a:r>
              <a:rPr lang="ja-JP" altLang="en-US" sz="1400" dirty="0"/>
              <a:t>統合失調症</a:t>
            </a:r>
            <a:r>
              <a:rPr lang="en-US" altLang="ja-JP" sz="1400" dirty="0"/>
              <a:t>&lt;/c&gt;</a:t>
            </a:r>
          </a:p>
          <a:p>
            <a:r>
              <a:rPr lang="en-US" altLang="ja-JP" sz="1400" dirty="0"/>
              <a:t>&lt;t&gt;</a:t>
            </a:r>
            <a:r>
              <a:rPr lang="ja-JP" altLang="en-US" sz="1400" dirty="0"/>
              <a:t>２０２４年</a:t>
            </a:r>
            <a:r>
              <a:rPr lang="en-US" altLang="ja-JP" sz="1400" dirty="0"/>
              <a:t>&lt;/t&gt;</a:t>
            </a:r>
            <a:r>
              <a:rPr lang="ja-JP" altLang="en-US" sz="1400" dirty="0"/>
              <a:t>長男が大学受験を失敗したのを機に</a:t>
            </a:r>
            <a:r>
              <a:rPr lang="en-US" altLang="ja-JP" sz="1400" dirty="0"/>
              <a:t>&lt;c </a:t>
            </a:r>
            <a:r>
              <a:rPr lang="en-US" altLang="ja-JP" sz="1400" dirty="0" err="1"/>
              <a:t>icd</a:t>
            </a:r>
            <a:r>
              <a:rPr lang="en-US" altLang="ja-JP" sz="1400" dirty="0"/>
              <a:t>="F229"&gt;</a:t>
            </a:r>
            <a:r>
              <a:rPr lang="ja-JP" altLang="en-US" sz="1400" dirty="0"/>
              <a:t>幻覚妄想状態</a:t>
            </a:r>
            <a:r>
              <a:rPr lang="en-US" altLang="ja-JP" sz="1400" dirty="0"/>
              <a:t>&lt;/c&gt;</a:t>
            </a:r>
            <a:r>
              <a:rPr lang="ja-JP" altLang="en-US" sz="1400" dirty="0"/>
              <a:t>、</a:t>
            </a:r>
            <a:r>
              <a:rPr lang="en-US" altLang="ja-JP" sz="1400" dirty="0"/>
              <a:t>&lt;c </a:t>
            </a:r>
            <a:r>
              <a:rPr lang="en-US" altLang="ja-JP" sz="1400" dirty="0" err="1"/>
              <a:t>icd</a:t>
            </a:r>
            <a:r>
              <a:rPr lang="en-US" altLang="ja-JP" sz="1400" dirty="0"/>
              <a:t>="-1"&gt;</a:t>
            </a:r>
            <a:r>
              <a:rPr lang="ja-JP" altLang="en-US" sz="1400" dirty="0"/>
              <a:t>支離滅裂な言動</a:t>
            </a:r>
            <a:r>
              <a:rPr lang="en-US" altLang="ja-JP" sz="1400" dirty="0"/>
              <a:t>&lt;/c&gt;</a:t>
            </a:r>
            <a:r>
              <a:rPr lang="ja-JP" altLang="en-US" sz="1400" dirty="0"/>
              <a:t>を呈し、</a:t>
            </a:r>
            <a:r>
              <a:rPr lang="en-US" altLang="ja-JP" sz="1400" dirty="0"/>
              <a:t>&lt;t&gt;</a:t>
            </a:r>
            <a:r>
              <a:rPr lang="ja-JP" altLang="en-US" sz="1400" dirty="0"/>
              <a:t>２０２７年１月８日から２ヶ月半</a:t>
            </a:r>
            <a:r>
              <a:rPr lang="en-US" altLang="ja-JP" sz="1400" dirty="0"/>
              <a:t>&lt;/t&gt;</a:t>
            </a:r>
            <a:r>
              <a:rPr lang="ja-JP" altLang="en-US" sz="1400" dirty="0"/>
              <a:t>精神科病院入院。</a:t>
            </a:r>
          </a:p>
          <a:p>
            <a:r>
              <a:rPr lang="en-US" altLang="ja-JP" sz="1400" dirty="0"/>
              <a:t>&lt;t&gt;</a:t>
            </a:r>
            <a:r>
              <a:rPr lang="ja-JP" altLang="en-US" sz="1400" dirty="0"/>
              <a:t>２０２７年７月２６日</a:t>
            </a:r>
            <a:r>
              <a:rPr lang="en-US" altLang="ja-JP" sz="1400" dirty="0"/>
              <a:t>&lt;/t&gt;</a:t>
            </a:r>
            <a:r>
              <a:rPr lang="ja-JP" altLang="en-US" sz="1400" dirty="0"/>
              <a:t>から</a:t>
            </a:r>
            <a:r>
              <a:rPr lang="en-US" altLang="ja-JP" sz="1400" dirty="0"/>
              <a:t>&lt;t&gt;</a:t>
            </a:r>
            <a:r>
              <a:rPr lang="ja-JP" altLang="en-US" sz="1400" dirty="0"/>
              <a:t>３ヶ月</a:t>
            </a:r>
            <a:r>
              <a:rPr lang="en-US" altLang="ja-JP" sz="1400" dirty="0"/>
              <a:t>&lt;/t&gt;</a:t>
            </a:r>
            <a:r>
              <a:rPr lang="ja-JP" altLang="en-US" sz="1400" dirty="0"/>
              <a:t>入院。</a:t>
            </a:r>
          </a:p>
          <a:p>
            <a:r>
              <a:rPr lang="ja-JP" altLang="en-US" sz="1400" dirty="0"/>
              <a:t>また</a:t>
            </a:r>
            <a:r>
              <a:rPr lang="en-US" altLang="ja-JP" sz="1400" dirty="0"/>
              <a:t>&lt;t&gt;</a:t>
            </a:r>
            <a:r>
              <a:rPr lang="ja-JP" altLang="en-US" sz="1400" dirty="0"/>
              <a:t>平成６４年２月</a:t>
            </a:r>
            <a:r>
              <a:rPr lang="en-US" altLang="ja-JP" sz="1400" dirty="0"/>
              <a:t>&lt;/t&gt;</a:t>
            </a:r>
            <a:r>
              <a:rPr lang="ja-JP" altLang="en-US" sz="1400" dirty="0"/>
              <a:t>より</a:t>
            </a:r>
            <a:r>
              <a:rPr lang="en-US" altLang="ja-JP" sz="1400" dirty="0"/>
              <a:t>&lt;c </a:t>
            </a:r>
            <a:r>
              <a:rPr lang="en-US" altLang="ja-JP" sz="1400" dirty="0" err="1"/>
              <a:t>icd</a:t>
            </a:r>
            <a:r>
              <a:rPr lang="en-US" altLang="ja-JP" sz="1400" dirty="0"/>
              <a:t>="-1"&gt;</a:t>
            </a:r>
            <a:r>
              <a:rPr lang="ja-JP" altLang="en-US" sz="1400" dirty="0"/>
              <a:t>徘徊</a:t>
            </a:r>
            <a:r>
              <a:rPr lang="en-US" altLang="ja-JP" sz="1400" dirty="0"/>
              <a:t>&lt;/c&gt;</a:t>
            </a:r>
            <a:r>
              <a:rPr lang="ja-JP" altLang="en-US" sz="1400" dirty="0"/>
              <a:t>、意味不明な内容を一方的に話し</a:t>
            </a:r>
            <a:r>
              <a:rPr lang="en-US" altLang="ja-JP" sz="1400" dirty="0"/>
              <a:t>&lt;c </a:t>
            </a:r>
            <a:r>
              <a:rPr lang="en-US" altLang="ja-JP" sz="1400" dirty="0" err="1"/>
              <a:t>icd</a:t>
            </a:r>
            <a:r>
              <a:rPr lang="en-US" altLang="ja-JP" sz="1400" dirty="0"/>
              <a:t>="R451"&gt;</a:t>
            </a:r>
            <a:r>
              <a:rPr lang="ja-JP" altLang="en-US" sz="1400" dirty="0"/>
              <a:t>興奮状態</a:t>
            </a:r>
            <a:r>
              <a:rPr lang="en-US" altLang="ja-JP" sz="1400" dirty="0"/>
              <a:t>&lt;/c&gt;</a:t>
            </a:r>
            <a:r>
              <a:rPr lang="ja-JP" altLang="en-US" sz="1400" dirty="0"/>
              <a:t>を呈し、</a:t>
            </a:r>
            <a:r>
              <a:rPr lang="en-US" altLang="ja-JP" sz="1400" dirty="0"/>
              <a:t>&lt;t&gt;</a:t>
            </a:r>
            <a:r>
              <a:rPr lang="ja-JP" altLang="en-US" sz="1400" dirty="0"/>
              <a:t>同年５月１９日</a:t>
            </a:r>
            <a:r>
              <a:rPr lang="en-US" altLang="ja-JP" sz="1400" dirty="0"/>
              <a:t>&lt;/t&gt;&lt;c </a:t>
            </a:r>
            <a:r>
              <a:rPr lang="en-US" altLang="ja-JP" sz="1400" dirty="0" err="1"/>
              <a:t>icd</a:t>
            </a:r>
            <a:r>
              <a:rPr lang="en-US" altLang="ja-JP" sz="1400" dirty="0"/>
              <a:t>="R443"&gt;</a:t>
            </a:r>
            <a:r>
              <a:rPr lang="ja-JP" altLang="en-US" sz="1400" dirty="0"/>
              <a:t>幻覚</a:t>
            </a:r>
            <a:r>
              <a:rPr lang="en-US" altLang="ja-JP" sz="1400" dirty="0"/>
              <a:t>&lt;/c&gt;</a:t>
            </a:r>
            <a:r>
              <a:rPr lang="ja-JP" altLang="en-US" sz="1400" dirty="0"/>
              <a:t>、</a:t>
            </a:r>
            <a:r>
              <a:rPr lang="en-US" altLang="ja-JP" sz="1400" dirty="0"/>
              <a:t>&lt;c </a:t>
            </a:r>
            <a:r>
              <a:rPr lang="en-US" altLang="ja-JP" sz="1400" dirty="0" err="1"/>
              <a:t>icd</a:t>
            </a:r>
            <a:r>
              <a:rPr lang="en-US" altLang="ja-JP" sz="1400" dirty="0"/>
              <a:t>="F2?"&gt;</a:t>
            </a:r>
            <a:r>
              <a:rPr lang="ja-JP" altLang="en-US" sz="1400" dirty="0"/>
              <a:t>妄想</a:t>
            </a:r>
            <a:r>
              <a:rPr lang="en-US" altLang="ja-JP" sz="1400" dirty="0"/>
              <a:t>&lt;/c&gt;</a:t>
            </a:r>
            <a:r>
              <a:rPr lang="ja-JP" altLang="en-US" sz="1400" dirty="0"/>
              <a:t>、</a:t>
            </a:r>
            <a:r>
              <a:rPr lang="en-US" altLang="ja-JP" sz="1400" dirty="0"/>
              <a:t>&lt;c </a:t>
            </a:r>
            <a:r>
              <a:rPr lang="en-US" altLang="ja-JP" sz="1400" dirty="0" err="1"/>
              <a:t>icd</a:t>
            </a:r>
            <a:r>
              <a:rPr lang="en-US" altLang="ja-JP" sz="1400" dirty="0"/>
              <a:t>="R458"&gt;</a:t>
            </a:r>
            <a:r>
              <a:rPr lang="ja-JP" altLang="en-US" sz="1400" dirty="0"/>
              <a:t>精神運動興奮</a:t>
            </a:r>
            <a:r>
              <a:rPr lang="en-US" altLang="ja-JP" sz="1400" dirty="0"/>
              <a:t>&lt;/c&gt;</a:t>
            </a:r>
            <a:r>
              <a:rPr lang="ja-JP" altLang="en-US" sz="1400" dirty="0"/>
              <a:t>、</a:t>
            </a:r>
            <a:r>
              <a:rPr lang="en-US" altLang="ja-JP" sz="1400" dirty="0"/>
              <a:t>&lt;c </a:t>
            </a:r>
            <a:r>
              <a:rPr lang="en-US" altLang="ja-JP" sz="1400" dirty="0" err="1"/>
              <a:t>icd</a:t>
            </a:r>
            <a:r>
              <a:rPr lang="en-US" altLang="ja-JP" sz="1400" dirty="0"/>
              <a:t>="F2?"&gt;</a:t>
            </a:r>
            <a:r>
              <a:rPr lang="ja-JP" altLang="en-US" sz="1400" dirty="0"/>
              <a:t>思路弛緩</a:t>
            </a:r>
            <a:r>
              <a:rPr lang="en-US" altLang="ja-JP" sz="1400" dirty="0"/>
              <a:t>&lt;/c&gt;</a:t>
            </a:r>
            <a:r>
              <a:rPr lang="ja-JP" altLang="en-US" sz="1400" dirty="0"/>
              <a:t>、</a:t>
            </a:r>
            <a:r>
              <a:rPr lang="en-US" altLang="ja-JP" sz="1400" dirty="0"/>
              <a:t>&lt;c </a:t>
            </a:r>
            <a:r>
              <a:rPr lang="en-US" altLang="ja-JP" sz="1400" dirty="0" err="1"/>
              <a:t>icd</a:t>
            </a:r>
            <a:r>
              <a:rPr lang="en-US" altLang="ja-JP" sz="1400" dirty="0"/>
              <a:t>="F2?"&gt;</a:t>
            </a:r>
            <a:r>
              <a:rPr lang="ja-JP" altLang="en-US" sz="1400" dirty="0"/>
              <a:t>滅裂言辞</a:t>
            </a:r>
            <a:r>
              <a:rPr lang="en-US" altLang="ja-JP" sz="1400" dirty="0"/>
              <a:t>&lt;/c&gt;</a:t>
            </a:r>
            <a:r>
              <a:rPr lang="ja-JP" altLang="en-US" sz="1400" dirty="0"/>
              <a:t>、</a:t>
            </a:r>
            <a:r>
              <a:rPr lang="en-US" altLang="ja-JP" sz="1400" dirty="0"/>
              <a:t>&lt;c </a:t>
            </a:r>
            <a:r>
              <a:rPr lang="en-US" altLang="ja-JP" sz="1400" dirty="0" err="1"/>
              <a:t>icd</a:t>
            </a:r>
            <a:r>
              <a:rPr lang="en-US" altLang="ja-JP" sz="1400" dirty="0"/>
              <a:t>="-1"&gt;</a:t>
            </a:r>
            <a:r>
              <a:rPr lang="ja-JP" altLang="en-US" sz="1400" dirty="0"/>
              <a:t>病識欠如</a:t>
            </a:r>
            <a:r>
              <a:rPr lang="en-US" altLang="ja-JP" sz="1400" dirty="0"/>
              <a:t>&lt;/c&gt;</a:t>
            </a:r>
            <a:r>
              <a:rPr lang="ja-JP" altLang="en-US" sz="1400" dirty="0"/>
              <a:t>のため医療保護入院となった。</a:t>
            </a:r>
          </a:p>
          <a:p>
            <a:r>
              <a:rPr lang="en-US" altLang="ja-JP" sz="1400" dirty="0"/>
              <a:t>&lt;t&gt;</a:t>
            </a:r>
            <a:r>
              <a:rPr lang="ja-JP" altLang="en-US" sz="1400" dirty="0"/>
              <a:t>同年６月１２日</a:t>
            </a:r>
            <a:r>
              <a:rPr lang="en-US" altLang="ja-JP" sz="1400" dirty="0"/>
              <a:t>&lt;/t&gt;</a:t>
            </a:r>
            <a:r>
              <a:rPr lang="ja-JP" altLang="en-US" sz="1400" dirty="0"/>
              <a:t>外泊より帰院せずそのまま退院となった。</a:t>
            </a:r>
          </a:p>
          <a:p>
            <a:r>
              <a:rPr lang="ja-JP" altLang="en-US" sz="1400" dirty="0"/>
              <a:t>今回入院中に明らかな</a:t>
            </a:r>
            <a:r>
              <a:rPr lang="en-US" altLang="ja-JP" sz="1400" dirty="0"/>
              <a:t>&lt;c modality="negation" </a:t>
            </a:r>
            <a:r>
              <a:rPr lang="en-US" altLang="ja-JP" sz="1400" dirty="0" err="1"/>
              <a:t>icd</a:t>
            </a:r>
            <a:r>
              <a:rPr lang="en-US" altLang="ja-JP" sz="1400" dirty="0"/>
              <a:t>="R443"&gt;</a:t>
            </a:r>
            <a:r>
              <a:rPr lang="ja-JP" altLang="en-US" sz="1400" dirty="0"/>
              <a:t>幻覚</a:t>
            </a:r>
            <a:r>
              <a:rPr lang="en-US" altLang="ja-JP" sz="1400" dirty="0"/>
              <a:t>&lt;/c&gt;</a:t>
            </a:r>
            <a:r>
              <a:rPr lang="ja-JP" altLang="en-US" sz="1400" dirty="0"/>
              <a:t>、</a:t>
            </a:r>
            <a:r>
              <a:rPr lang="en-US" altLang="ja-JP" sz="1400" dirty="0"/>
              <a:t>&lt;c modality="negation" </a:t>
            </a:r>
            <a:r>
              <a:rPr lang="en-US" altLang="ja-JP" sz="1400" dirty="0" err="1"/>
              <a:t>icd</a:t>
            </a:r>
            <a:r>
              <a:rPr lang="en-US" altLang="ja-JP" sz="1400" dirty="0"/>
              <a:t>="F2?"&gt;</a:t>
            </a:r>
            <a:r>
              <a:rPr lang="ja-JP" altLang="en-US" sz="1400" dirty="0"/>
              <a:t>妄想など</a:t>
            </a:r>
            <a:r>
              <a:rPr lang="en-US" altLang="ja-JP" sz="1400" dirty="0"/>
              <a:t>&lt;/c&gt;</a:t>
            </a:r>
            <a:r>
              <a:rPr lang="ja-JP" altLang="en-US" sz="1400" dirty="0"/>
              <a:t>見られず比較的疎通性もあり、身だしなみもきれいにしていたが、立ってご飯を食べる、壁に向かって正座をするなど時折</a:t>
            </a:r>
            <a:r>
              <a:rPr lang="en-US" altLang="ja-JP" sz="1400" dirty="0"/>
              <a:t>&lt;c </a:t>
            </a:r>
            <a:r>
              <a:rPr lang="en-US" altLang="ja-JP" sz="1400" dirty="0" err="1"/>
              <a:t>icd</a:t>
            </a:r>
            <a:r>
              <a:rPr lang="en-US" altLang="ja-JP" sz="1400" dirty="0"/>
              <a:t>="-1"&gt;</a:t>
            </a:r>
            <a:r>
              <a:rPr lang="ja-JP" altLang="en-US" sz="1400" dirty="0"/>
              <a:t>奇異な行動</a:t>
            </a:r>
            <a:r>
              <a:rPr lang="en-US" altLang="ja-JP" sz="1400" dirty="0"/>
              <a:t>&lt;/c&gt;</a:t>
            </a:r>
            <a:r>
              <a:rPr lang="ja-JP" altLang="en-US" sz="1400" dirty="0"/>
              <a:t>もあり</a:t>
            </a:r>
            <a:r>
              <a:rPr lang="en-US" altLang="ja-JP" sz="1400" dirty="0"/>
              <a:t>&lt;c modality="suspicion"&gt;</a:t>
            </a:r>
            <a:r>
              <a:rPr lang="ja-JP" altLang="en-US" sz="1400" dirty="0"/>
              <a:t>残遺型統合失調症</a:t>
            </a:r>
            <a:r>
              <a:rPr lang="en-US" altLang="ja-JP" sz="1400" dirty="0"/>
              <a:t>&lt;/c&gt;</a:t>
            </a:r>
            <a:r>
              <a:rPr lang="ja-JP" altLang="en-US" sz="1400" dirty="0"/>
              <a:t>と考えられる。</a:t>
            </a:r>
          </a:p>
          <a:p>
            <a:r>
              <a:rPr lang="en-US" altLang="ja-JP" sz="1400" dirty="0"/>
              <a:t>&lt;t&gt;</a:t>
            </a:r>
            <a:r>
              <a:rPr lang="ja-JP" altLang="en-US" sz="1400" dirty="0"/>
              <a:t>４月２８日</a:t>
            </a:r>
            <a:r>
              <a:rPr lang="en-US" altLang="ja-JP" sz="1400" dirty="0"/>
              <a:t>&lt;/t&gt;</a:t>
            </a:r>
            <a:r>
              <a:rPr lang="ja-JP" altLang="en-US" sz="1400" dirty="0"/>
              <a:t>に施設に入れられると思い込み、前日の</a:t>
            </a:r>
            <a:r>
              <a:rPr lang="en-US" altLang="ja-JP" sz="1400" dirty="0"/>
              <a:t>&lt;t&gt;</a:t>
            </a:r>
            <a:r>
              <a:rPr lang="ja-JP" altLang="en-US" sz="1400" dirty="0"/>
              <a:t>２７日昼</a:t>
            </a:r>
            <a:r>
              <a:rPr lang="en-US" altLang="ja-JP" sz="1400" dirty="0"/>
              <a:t>&lt;/t&gt;</a:t>
            </a:r>
            <a:r>
              <a:rPr lang="ja-JP" altLang="en-US" sz="1400" dirty="0"/>
              <a:t>にタクシーにて病院脱出しその足で、アパートを借り翌日当院職員に発見、説得に応じずそのまま本人希望で退院となった。</a:t>
            </a:r>
          </a:p>
          <a:p>
            <a:r>
              <a:rPr lang="en-US" altLang="ja-JP" sz="1400" dirty="0"/>
              <a:t>&lt;/text</a:t>
            </a:r>
            <a:r>
              <a:rPr lang="en-US" altLang="ja-JP" sz="1400" dirty="0" smtClean="0"/>
              <a:t>&gt;</a:t>
            </a:r>
            <a:endParaRPr lang="en-US" altLang="ja-JP" sz="1400" dirty="0"/>
          </a:p>
        </p:txBody>
      </p:sp>
    </p:spTree>
    <p:extLst>
      <p:ext uri="{BB962C8B-B14F-4D97-AF65-F5344CB8AC3E}">
        <p14:creationId xmlns:p14="http://schemas.microsoft.com/office/powerpoint/2010/main" val="3638251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7 -2.22222E-6 L 0.00521 -0.57407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非医療従事者向けの情報整備</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a:xfrm>
            <a:off x="457200" y="1600201"/>
            <a:ext cx="8229600" cy="796008"/>
          </a:xfrm>
        </p:spPr>
        <p:txBody>
          <a:bodyPr/>
          <a:lstStyle/>
          <a:p>
            <a:r>
              <a:rPr lang="ja-JP" altLang="en-US" dirty="0"/>
              <a:t>カルテ文章にみられる用語とその</a:t>
            </a:r>
            <a:r>
              <a:rPr lang="ja-JP" altLang="en-US" dirty="0" smtClean="0"/>
              <a:t>説明</a:t>
            </a:r>
            <a:endParaRPr kumimoji="1" lang="ja-JP" altLang="en-US" dirty="0"/>
          </a:p>
        </p:txBody>
      </p:sp>
      <p:pic>
        <p:nvPicPr>
          <p:cNvPr id="5" name="図 4"/>
          <p:cNvPicPr>
            <a:picLocks noChangeAspect="1"/>
          </p:cNvPicPr>
          <p:nvPr/>
        </p:nvPicPr>
        <p:blipFill>
          <a:blip r:embed="rId2"/>
          <a:stretch>
            <a:fillRect/>
          </a:stretch>
        </p:blipFill>
        <p:spPr>
          <a:xfrm>
            <a:off x="120316" y="2631254"/>
            <a:ext cx="9144000" cy="4226746"/>
          </a:xfrm>
          <a:prstGeom prst="rect">
            <a:avLst/>
          </a:prstGeom>
        </p:spPr>
      </p:pic>
    </p:spTree>
    <p:extLst>
      <p:ext uri="{BB962C8B-B14F-4D97-AF65-F5344CB8AC3E}">
        <p14:creationId xmlns:p14="http://schemas.microsoft.com/office/powerpoint/2010/main" val="2628438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症状</a:t>
            </a:r>
            <a:r>
              <a:rPr lang="ja-JP" altLang="en-US" dirty="0" smtClean="0"/>
              <a:t>として扱う表現</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複合</a:t>
            </a:r>
            <a:r>
              <a:rPr lang="ja-JP" altLang="en-US" dirty="0"/>
              <a:t>名詞はまとめてタグを付与する．</a:t>
            </a:r>
          </a:p>
          <a:p>
            <a:pPr lvl="1"/>
            <a:r>
              <a:rPr lang="en-US" altLang="ja-JP" dirty="0" smtClean="0">
                <a:solidFill>
                  <a:srgbClr val="FF0000"/>
                </a:solidFill>
              </a:rPr>
              <a:t>&lt;</a:t>
            </a:r>
            <a:r>
              <a:rPr lang="en-US" altLang="ja-JP" dirty="0">
                <a:solidFill>
                  <a:srgbClr val="FF0000"/>
                </a:solidFill>
              </a:rPr>
              <a:t>c&gt;</a:t>
            </a:r>
            <a:r>
              <a:rPr lang="ja-JP" altLang="en-US" dirty="0">
                <a:solidFill>
                  <a:srgbClr val="FF0000"/>
                </a:solidFill>
              </a:rPr>
              <a:t>両側肺門リンパ節腫大</a:t>
            </a:r>
            <a:r>
              <a:rPr lang="en-US" altLang="ja-JP" dirty="0">
                <a:solidFill>
                  <a:srgbClr val="FF0000"/>
                </a:solidFill>
              </a:rPr>
              <a:t>&lt;/c</a:t>
            </a:r>
            <a:r>
              <a:rPr lang="en-US" altLang="ja-JP" dirty="0" smtClean="0">
                <a:solidFill>
                  <a:srgbClr val="FF0000"/>
                </a:solidFill>
              </a:rPr>
              <a:t>&gt;</a:t>
            </a:r>
            <a:endParaRPr lang="en-US" altLang="ja-JP" dirty="0"/>
          </a:p>
          <a:p>
            <a:r>
              <a:rPr lang="ja-JP" altLang="en-US" dirty="0" smtClean="0"/>
              <a:t>結核</a:t>
            </a:r>
            <a:r>
              <a:rPr lang="ja-JP" altLang="en-US" dirty="0"/>
              <a:t>菌のように，菌が存在することで特定の病状が決定される菌の有無に関してもタグを付与する．</a:t>
            </a:r>
          </a:p>
          <a:p>
            <a:pPr lvl="1"/>
            <a:r>
              <a:rPr lang="en-US" altLang="ja-JP" dirty="0" smtClean="0">
                <a:solidFill>
                  <a:srgbClr val="FF0000"/>
                </a:solidFill>
              </a:rPr>
              <a:t>&lt;</a:t>
            </a:r>
            <a:r>
              <a:rPr lang="en-US" altLang="ja-JP" dirty="0">
                <a:solidFill>
                  <a:srgbClr val="FF0000"/>
                </a:solidFill>
              </a:rPr>
              <a:t>c&gt;</a:t>
            </a:r>
            <a:r>
              <a:rPr lang="ja-JP" altLang="en-US" dirty="0">
                <a:solidFill>
                  <a:srgbClr val="FF0000"/>
                </a:solidFill>
              </a:rPr>
              <a:t>結核菌</a:t>
            </a:r>
            <a:r>
              <a:rPr lang="en-US" altLang="ja-JP" dirty="0">
                <a:solidFill>
                  <a:srgbClr val="FF0000"/>
                </a:solidFill>
              </a:rPr>
              <a:t>&lt;/c&gt;</a:t>
            </a:r>
            <a:r>
              <a:rPr lang="ja-JP" altLang="en-US" dirty="0"/>
              <a:t>陽性であった</a:t>
            </a:r>
            <a:r>
              <a:rPr lang="ja-JP" altLang="en-US" dirty="0" smtClean="0"/>
              <a:t>．</a:t>
            </a:r>
            <a:endParaRPr lang="ja-JP" altLang="en-US" dirty="0"/>
          </a:p>
          <a:p>
            <a:pPr lvl="1"/>
            <a:endParaRPr kumimoji="1" lang="ja-JP" altLang="en-US" dirty="0"/>
          </a:p>
        </p:txBody>
      </p:sp>
    </p:spTree>
    <p:extLst>
      <p:ext uri="{BB962C8B-B14F-4D97-AF65-F5344CB8AC3E}">
        <p14:creationId xmlns:p14="http://schemas.microsoft.com/office/powerpoint/2010/main" val="760326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（今回は）</a:t>
            </a:r>
            <a:r>
              <a:rPr lang="ja-JP" altLang="en-US" dirty="0" smtClean="0">
                <a:solidFill>
                  <a:srgbClr val="3366FF"/>
                </a:solidFill>
              </a:rPr>
              <a:t>扱わない</a:t>
            </a:r>
            <a:r>
              <a:rPr kumimoji="1" lang="ja-JP" altLang="en-US" dirty="0" smtClean="0"/>
              <a:t>表現</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治療</a:t>
            </a:r>
            <a:r>
              <a:rPr lang="ja-JP" altLang="en-US" dirty="0"/>
              <a:t>や手術の名称に含まれる病名にはタグを付与</a:t>
            </a:r>
            <a:r>
              <a:rPr lang="ja-JP" altLang="en-US" dirty="0" smtClean="0"/>
              <a:t>しない</a:t>
            </a:r>
            <a:endParaRPr lang="ja-JP" altLang="en-US" dirty="0"/>
          </a:p>
          <a:p>
            <a:pPr lvl="1"/>
            <a:r>
              <a:rPr lang="ja-JP" altLang="en-US" dirty="0" smtClean="0">
                <a:solidFill>
                  <a:srgbClr val="3366FF"/>
                </a:solidFill>
              </a:rPr>
              <a:t>左</a:t>
            </a:r>
            <a:r>
              <a:rPr lang="ja-JP" altLang="en-US" dirty="0">
                <a:solidFill>
                  <a:srgbClr val="3366FF"/>
                </a:solidFill>
              </a:rPr>
              <a:t>下肢静脈瘤</a:t>
            </a:r>
            <a:r>
              <a:rPr lang="ja-JP" altLang="en-US" dirty="0"/>
              <a:t>手術を行った</a:t>
            </a:r>
            <a:r>
              <a:rPr lang="ja-JP" altLang="en-US" dirty="0" smtClean="0"/>
              <a:t>．</a:t>
            </a:r>
            <a:endParaRPr lang="en-US" altLang="ja-JP" dirty="0" smtClean="0"/>
          </a:p>
          <a:p>
            <a:pPr lvl="1"/>
            <a:r>
              <a:rPr kumimoji="1" lang="ja-JP" altLang="en-US" dirty="0" smtClean="0"/>
              <a:t>国立</a:t>
            </a:r>
            <a:r>
              <a:rPr kumimoji="1" lang="ja-JP" altLang="en-US" dirty="0" smtClean="0">
                <a:solidFill>
                  <a:srgbClr val="3366FF"/>
                </a:solidFill>
              </a:rPr>
              <a:t>がん</a:t>
            </a:r>
            <a:r>
              <a:rPr kumimoji="1" lang="ja-JP" altLang="en-US" dirty="0" smtClean="0"/>
              <a:t>センター</a:t>
            </a:r>
            <a:endParaRPr kumimoji="1" lang="en-US" altLang="ja-JP" dirty="0" smtClean="0"/>
          </a:p>
          <a:p>
            <a:r>
              <a:rPr kumimoji="1" lang="ja-JP" altLang="en-US" dirty="0" smtClean="0"/>
              <a:t>動詞を含んだ表現は扱わない</a:t>
            </a:r>
            <a:endParaRPr kumimoji="1" lang="en-US" altLang="ja-JP" dirty="0" smtClean="0"/>
          </a:p>
          <a:p>
            <a:pPr lvl="1"/>
            <a:r>
              <a:rPr lang="ja-JP" altLang="en-US" dirty="0" smtClean="0">
                <a:solidFill>
                  <a:srgbClr val="3366FF"/>
                </a:solidFill>
              </a:rPr>
              <a:t>両足が痛み</a:t>
            </a:r>
            <a:r>
              <a:rPr kumimoji="1" lang="ja-JP" altLang="en-US" dirty="0" smtClean="0">
                <a:solidFill>
                  <a:srgbClr val="3366FF"/>
                </a:solidFill>
              </a:rPr>
              <a:t>右膝が腫れて</a:t>
            </a:r>
            <a:r>
              <a:rPr kumimoji="1" lang="ja-JP" altLang="en-US" dirty="0" smtClean="0"/>
              <a:t>きた</a:t>
            </a:r>
            <a:endParaRPr kumimoji="1" lang="en-US" altLang="ja-JP" dirty="0" smtClean="0"/>
          </a:p>
          <a:p>
            <a:pPr lvl="1"/>
            <a:r>
              <a:rPr lang="ja-JP" altLang="en-US" dirty="0" smtClean="0">
                <a:solidFill>
                  <a:srgbClr val="3366FF"/>
                </a:solidFill>
              </a:rPr>
              <a:t>皮膚はいずれも硬く</a:t>
            </a:r>
            <a:r>
              <a:rPr lang="ja-JP" altLang="en-US" dirty="0" smtClean="0"/>
              <a:t>なった</a:t>
            </a:r>
            <a:endParaRPr lang="en-US" altLang="ja-JP" dirty="0" smtClean="0"/>
          </a:p>
          <a:p>
            <a:pPr lvl="1"/>
            <a:r>
              <a:rPr kumimoji="1" lang="ja-JP" altLang="en-US" dirty="0" smtClean="0">
                <a:solidFill>
                  <a:srgbClr val="3366FF"/>
                </a:solidFill>
              </a:rPr>
              <a:t>喉が乾き，尿量が多く</a:t>
            </a:r>
            <a:r>
              <a:rPr kumimoji="1" lang="ja-JP" altLang="en-US" dirty="0" smtClean="0"/>
              <a:t>なった</a:t>
            </a:r>
            <a:endParaRPr kumimoji="1" lang="en-US" altLang="ja-JP" dirty="0" smtClean="0"/>
          </a:p>
          <a:p>
            <a:pPr lvl="1"/>
            <a:r>
              <a:rPr lang="ja-JP" altLang="en-US" dirty="0"/>
              <a:t>海老で</a:t>
            </a:r>
            <a:r>
              <a:rPr lang="en-US" altLang="ja-JP" dirty="0"/>
              <a:t>&lt;c </a:t>
            </a:r>
            <a:r>
              <a:rPr lang="en-US" altLang="ja-JP" dirty="0" err="1"/>
              <a:t>icd</a:t>
            </a:r>
            <a:r>
              <a:rPr lang="en-US" altLang="ja-JP" dirty="0"/>
              <a:t>="R11_"&gt;</a:t>
            </a:r>
            <a:r>
              <a:rPr lang="ja-JP" altLang="en-US" dirty="0">
                <a:solidFill>
                  <a:srgbClr val="FF0000"/>
                </a:solidFill>
              </a:rPr>
              <a:t>吐き気</a:t>
            </a:r>
            <a:r>
              <a:rPr lang="en-US" altLang="ja-JP" dirty="0"/>
              <a:t>&lt;/c</a:t>
            </a:r>
            <a:r>
              <a:rPr lang="en-US" altLang="ja-JP" dirty="0" smtClean="0"/>
              <a:t>&gt;</a:t>
            </a:r>
            <a:endParaRPr kumimoji="1" lang="en-US" altLang="ja-JP" dirty="0" smtClean="0"/>
          </a:p>
          <a:p>
            <a:pPr lvl="1"/>
            <a:endParaRPr kumimoji="1" lang="ja-JP" altLang="en-US" dirty="0"/>
          </a:p>
        </p:txBody>
      </p:sp>
      <p:sp>
        <p:nvSpPr>
          <p:cNvPr id="4" name="正方形/長方形 3"/>
          <p:cNvSpPr/>
          <p:nvPr/>
        </p:nvSpPr>
        <p:spPr>
          <a:xfrm>
            <a:off x="6403726" y="2442500"/>
            <a:ext cx="2434218" cy="1384995"/>
          </a:xfrm>
          <a:prstGeom prst="rect">
            <a:avLst/>
          </a:prstGeom>
          <a:solidFill>
            <a:srgbClr val="FF0000"/>
          </a:solidFill>
        </p:spPr>
        <p:txBody>
          <a:bodyPr wrap="square">
            <a:spAutoFit/>
          </a:bodyPr>
          <a:lstStyle/>
          <a:p>
            <a:r>
              <a:rPr lang="ja-JP" altLang="en-US" sz="2800" b="1" dirty="0" smtClean="0">
                <a:solidFill>
                  <a:schemeClr val="bg1"/>
                </a:solidFill>
              </a:rPr>
              <a:t>患者の病態を示すものではないので</a:t>
            </a:r>
            <a:endParaRPr lang="ja-JP" altLang="en-US" sz="2800" b="1" dirty="0">
              <a:solidFill>
                <a:schemeClr val="bg1"/>
              </a:solidFill>
            </a:endParaRPr>
          </a:p>
        </p:txBody>
      </p:sp>
      <p:sp>
        <p:nvSpPr>
          <p:cNvPr id="5" name="正方形/長方形 4"/>
          <p:cNvSpPr/>
          <p:nvPr/>
        </p:nvSpPr>
        <p:spPr>
          <a:xfrm>
            <a:off x="6403726" y="3956679"/>
            <a:ext cx="2434218" cy="1384995"/>
          </a:xfrm>
          <a:prstGeom prst="rect">
            <a:avLst/>
          </a:prstGeom>
          <a:solidFill>
            <a:srgbClr val="FF0000"/>
          </a:solidFill>
        </p:spPr>
        <p:txBody>
          <a:bodyPr wrap="square">
            <a:spAutoFit/>
          </a:bodyPr>
          <a:lstStyle/>
          <a:p>
            <a:r>
              <a:rPr lang="ja-JP" altLang="en-US" sz="2800" b="1" dirty="0" smtClean="0">
                <a:solidFill>
                  <a:schemeClr val="bg1"/>
                </a:solidFill>
              </a:rPr>
              <a:t>タグ付けする範囲を決定するのが困難</a:t>
            </a:r>
            <a:endParaRPr lang="ja-JP" altLang="en-US" sz="2800" b="1" dirty="0">
              <a:solidFill>
                <a:schemeClr val="bg1"/>
              </a:solidFill>
            </a:endParaRPr>
          </a:p>
        </p:txBody>
      </p:sp>
    </p:spTree>
    <p:extLst>
      <p:ext uri="{BB962C8B-B14F-4D97-AF65-F5344CB8AC3E}">
        <p14:creationId xmlns:p14="http://schemas.microsoft.com/office/powerpoint/2010/main" val="881936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4118</TotalTime>
  <Words>1452</Words>
  <Application>Microsoft Macintosh PowerPoint</Application>
  <PresentationFormat>画面に合わせる (4:3)</PresentationFormat>
  <Paragraphs>234</Paragraphs>
  <Slides>17</Slides>
  <Notes>5</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ホワイト</vt:lpstr>
      <vt:lpstr>MedNLPの今後 〜MedNLP-2の概要〜</vt:lpstr>
      <vt:lpstr>今回のタスクと今後</vt:lpstr>
      <vt:lpstr>2種類の模擬コーパス</vt:lpstr>
      <vt:lpstr>タスクに対応したXML</vt:lpstr>
      <vt:lpstr>PowerPoint プレゼンテーション</vt:lpstr>
      <vt:lpstr>PowerPoint プレゼンテーション</vt:lpstr>
      <vt:lpstr>非医療従事者向けの情報整備 </vt:lpstr>
      <vt:lpstr>症状として扱う表現</vt:lpstr>
      <vt:lpstr>（今回は）扱わない表現</vt:lpstr>
      <vt:lpstr>打ち間違いも対象</vt:lpstr>
      <vt:lpstr>まとめ と お願い  〜総合討論にかえて〜</vt:lpstr>
      <vt:lpstr>社会活動としてのNTCIR</vt:lpstr>
      <vt:lpstr>（１）病院／医療者の方へ</vt:lpstr>
      <vt:lpstr>（２）研究者の方へ</vt:lpstr>
      <vt:lpstr>（３）企業の方へ</vt:lpstr>
      <vt:lpstr>〆切 12/20</vt:lpstr>
      <vt:lpstr>Acknowledgement</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ARAMAKI Eiji</dc:creator>
  <cp:lastModifiedBy>ARAMAKI Eiji</cp:lastModifiedBy>
  <cp:revision>52</cp:revision>
  <dcterms:created xsi:type="dcterms:W3CDTF">2013-09-25T08:17:17Z</dcterms:created>
  <dcterms:modified xsi:type="dcterms:W3CDTF">2013-11-23T01:43:06Z</dcterms:modified>
</cp:coreProperties>
</file>